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91" r:id="rId4"/>
    <p:sldId id="258" r:id="rId5"/>
    <p:sldId id="262" r:id="rId6"/>
    <p:sldId id="290" r:id="rId7"/>
    <p:sldId id="283" r:id="rId8"/>
    <p:sldId id="279" r:id="rId9"/>
    <p:sldId id="265" r:id="rId10"/>
    <p:sldId id="266" r:id="rId11"/>
    <p:sldId id="271" r:id="rId12"/>
    <p:sldId id="273" r:id="rId13"/>
    <p:sldId id="293" r:id="rId14"/>
    <p:sldId id="267" r:id="rId15"/>
    <p:sldId id="276" r:id="rId16"/>
    <p:sldId id="274" r:id="rId17"/>
    <p:sldId id="287" r:id="rId18"/>
    <p:sldId id="292" r:id="rId19"/>
    <p:sldId id="288" r:id="rId20"/>
    <p:sldId id="269" r:id="rId21"/>
    <p:sldId id="28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cer ari" initials="na" lastIdx="1" clrIdx="0">
    <p:extLst>
      <p:ext uri="{19B8F6BF-5375-455C-9EA6-DF929625EA0E}">
        <p15:presenceInfo xmlns:p15="http://schemas.microsoft.com/office/powerpoint/2012/main" userId="004c2b7c7a1348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0"/>
    <a:srgbClr val="C3B600"/>
    <a:srgbClr val="9B9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43" autoAdjust="0"/>
  </p:normalViewPr>
  <p:slideViewPr>
    <p:cSldViewPr snapToGrid="0">
      <p:cViewPr varScale="1">
        <p:scale>
          <a:sx n="58" d="100"/>
          <a:sy n="58" d="100"/>
        </p:scale>
        <p:origin x="816" y="40"/>
      </p:cViewPr>
      <p:guideLst>
        <p:guide orient="horz" pos="2160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81AB0B0-92E5-4D01-B95B-498F4C1F29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5598CF-2BF3-433D-8FAF-3B643C261C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929BC-EE23-4170-A21A-FD5D4A0D8E10}" type="datetimeFigureOut">
              <a:rPr lang="fr-BE" smtClean="0"/>
              <a:t>01-09-19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8591B1-BA38-4D4B-8C5E-196C1A92B4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5D8B51-6BEE-4FFD-B8D6-F40DBE6E55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E0CD0-F99B-4EF8-BB96-86411267D4C0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8808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092E3-9391-4E33-898C-31A3C2994F3F}" type="datetimeFigureOut">
              <a:rPr lang="fr-BE" smtClean="0"/>
              <a:t>01-09-19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EC497-7D14-430E-A1A8-51AD686A6FE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374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EC497-7D14-430E-A1A8-51AD686A6FE6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264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DEC497-7D14-430E-A1A8-51AD686A6FE6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1572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46000" y="2215989"/>
            <a:ext cx="5652000" cy="988520"/>
          </a:xfrm>
        </p:spPr>
        <p:txBody>
          <a:bodyPr anchor="b">
            <a:normAutofit/>
          </a:bodyPr>
          <a:lstStyle>
            <a:lvl1pPr algn="ctr">
              <a:defRPr sz="2800" b="1">
                <a:solidFill>
                  <a:srgbClr val="005090"/>
                </a:solidFill>
              </a:defRPr>
            </a:lvl1pPr>
          </a:lstStyle>
          <a:p>
            <a:r>
              <a:rPr lang="en-US" noProof="0"/>
              <a:t>Master Thesis Title </a:t>
            </a:r>
            <a:br>
              <a:rPr lang="en-US" noProof="0"/>
            </a:br>
            <a:r>
              <a:rPr lang="en-US" noProof="0"/>
              <a:t>and 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46000" y="3654388"/>
            <a:ext cx="5652000" cy="4198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</a:t>
            </a:r>
            <a:r>
              <a:rPr lang="fr-FR"/>
              <a:t> Name</a:t>
            </a: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AA3DEE-8AA3-4558-98D3-7E2D286F8F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34" y="100227"/>
            <a:ext cx="1293501" cy="9871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201E250-9EF9-4747-89D7-E929AFED3C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08" y="98851"/>
            <a:ext cx="2803027" cy="9885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1F16D8E-0118-4374-A3AF-ADEA9F4239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3" y="100227"/>
            <a:ext cx="2779656" cy="987144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9BC1AEC-0362-4E12-BBC0-C368D2EEA624}"/>
              </a:ext>
            </a:extLst>
          </p:cNvPr>
          <p:cNvCxnSpPr>
            <a:cxnSpLocks/>
          </p:cNvCxnSpPr>
          <p:nvPr userDrawn="1"/>
        </p:nvCxnSpPr>
        <p:spPr>
          <a:xfrm flipH="1">
            <a:off x="2826000" y="3427626"/>
            <a:ext cx="3492000" cy="0"/>
          </a:xfrm>
          <a:prstGeom prst="line">
            <a:avLst/>
          </a:prstGeom>
          <a:ln w="20574">
            <a:solidFill>
              <a:srgbClr val="C3B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10">
            <a:extLst>
              <a:ext uri="{FF2B5EF4-FFF2-40B4-BE49-F238E27FC236}">
                <a16:creationId xmlns:a16="http://schemas.microsoft.com/office/drawing/2014/main" id="{DD66433A-47A1-49BE-A711-2C4561BE2D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00646" y="6048027"/>
            <a:ext cx="126829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FR" altLang="fr-FR" sz="1200" dirty="0">
                <a:latin typeface="Times" panose="02020603050405020304" pitchFamily="18" charset="0"/>
                <a:cs typeface="Times" panose="02020603050405020304" pitchFamily="18" charset="0"/>
              </a:rPr>
              <a:t> </a:t>
            </a:r>
            <a:endParaRPr lang="fr-BE" altLang="fr-FR" sz="12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fr-FR" altLang="fr-FR" sz="1400" dirty="0">
                <a:solidFill>
                  <a:srgbClr val="00509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Academic </a:t>
            </a:r>
            <a:r>
              <a:rPr lang="en-US" altLang="fr-FR" sz="1400" noProof="0" dirty="0">
                <a:solidFill>
                  <a:srgbClr val="00509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year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D543B56-6A5C-4C8F-8809-950B1C7F3DAD}"/>
              </a:ext>
            </a:extLst>
          </p:cNvPr>
          <p:cNvSpPr txBox="1"/>
          <p:nvPr userDrawn="1"/>
        </p:nvSpPr>
        <p:spPr>
          <a:xfrm>
            <a:off x="5218939" y="4723480"/>
            <a:ext cx="372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fr-FR" sz="1400" dirty="0">
                <a:solidFill>
                  <a:srgbClr val="00509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Master thesis submitted under the supervision of</a:t>
            </a:r>
            <a:r>
              <a:rPr lang="en-US" altLang="fr-FR" sz="1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endParaRPr lang="fr-BE" altLang="fr-FR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77EDC02-8554-4360-A796-C6815AA51B9E}"/>
              </a:ext>
            </a:extLst>
          </p:cNvPr>
          <p:cNvSpPr txBox="1"/>
          <p:nvPr userDrawn="1"/>
        </p:nvSpPr>
        <p:spPr>
          <a:xfrm>
            <a:off x="5218938" y="5369893"/>
            <a:ext cx="356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fr-FR" sz="1400" dirty="0">
                <a:solidFill>
                  <a:srgbClr val="00509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The co-supervision of</a:t>
            </a:r>
            <a:endParaRPr lang="fr-BE" altLang="fr-FR" sz="1400" dirty="0">
              <a:solidFill>
                <a:srgbClr val="00509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E6BDE5-EB79-421D-A384-79DBCB00127C}"/>
              </a:ext>
            </a:extLst>
          </p:cNvPr>
          <p:cNvSpPr txBox="1"/>
          <p:nvPr userDrawn="1"/>
        </p:nvSpPr>
        <p:spPr>
          <a:xfrm>
            <a:off x="5218937" y="5996937"/>
            <a:ext cx="356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fr-FR" sz="1400" dirty="0">
                <a:solidFill>
                  <a:srgbClr val="00509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 order to be awarded the Master’s Degree in</a:t>
            </a:r>
            <a:endParaRPr lang="fr-BE" altLang="fr-FR" sz="1400" dirty="0">
              <a:solidFill>
                <a:srgbClr val="00509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F866789-51AF-46F8-A4DF-2177FF7C89BB}"/>
              </a:ext>
            </a:extLst>
          </p:cNvPr>
          <p:cNvSpPr txBox="1"/>
          <p:nvPr userDrawn="1"/>
        </p:nvSpPr>
        <p:spPr>
          <a:xfrm>
            <a:off x="5237987" y="4942378"/>
            <a:ext cx="356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Prof. dr. </a:t>
            </a:r>
            <a:r>
              <a:rPr lang="en-US" sz="1400" dirty="0" err="1">
                <a:latin typeface="+mj-lt"/>
              </a:rPr>
              <a:t>ir.</a:t>
            </a:r>
            <a:r>
              <a:rPr lang="en-US" sz="1400" dirty="0">
                <a:latin typeface="+mj-lt"/>
              </a:rPr>
              <a:t> </a:t>
            </a:r>
            <a:r>
              <a:rPr lang="fr-BE" sz="1400" dirty="0"/>
              <a:t>Alessandro P</a:t>
            </a:r>
            <a:r>
              <a:rPr lang="fr-BE" sz="1100" dirty="0"/>
              <a:t>ARENTE</a:t>
            </a:r>
            <a:endParaRPr lang="en-US" sz="1100" dirty="0">
              <a:latin typeface="+mj-lt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839030-B0AD-43A7-8325-2FB27E942600}"/>
              </a:ext>
            </a:extLst>
          </p:cNvPr>
          <p:cNvSpPr txBox="1"/>
          <p:nvPr userDrawn="1"/>
        </p:nvSpPr>
        <p:spPr>
          <a:xfrm>
            <a:off x="5218937" y="5588001"/>
            <a:ext cx="3564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BE" sz="1400" dirty="0" err="1"/>
              <a:t>Gianmarco</a:t>
            </a:r>
            <a:r>
              <a:rPr lang="fr-BE" sz="1400" dirty="0"/>
              <a:t> A</a:t>
            </a:r>
            <a:r>
              <a:rPr lang="fr-BE" sz="1100" dirty="0"/>
              <a:t>VERSANO</a:t>
            </a:r>
            <a:r>
              <a:rPr lang="fr-BE" sz="1400" dirty="0"/>
              <a:t> </a:t>
            </a:r>
            <a:endParaRPr lang="en-US" sz="1400" dirty="0">
              <a:latin typeface="+mj-lt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96C6C24-F596-46ED-9133-FC6DC9B460B9}"/>
              </a:ext>
            </a:extLst>
          </p:cNvPr>
          <p:cNvSpPr txBox="1"/>
          <p:nvPr userDrawn="1"/>
        </p:nvSpPr>
        <p:spPr>
          <a:xfrm>
            <a:off x="5218935" y="6234553"/>
            <a:ext cx="3564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Electromechanical Engineering</a:t>
            </a:r>
          </a:p>
          <a:p>
            <a:r>
              <a:rPr lang="en-US" sz="1400" dirty="0">
                <a:latin typeface="+mj-lt"/>
              </a:rPr>
              <a:t>Option </a:t>
            </a:r>
            <a:r>
              <a:rPr lang="fr-BE" sz="1400" dirty="0" err="1"/>
              <a:t>Vehicle</a:t>
            </a:r>
            <a:r>
              <a:rPr lang="fr-BE" sz="1400" dirty="0"/>
              <a:t> </a:t>
            </a:r>
            <a:r>
              <a:rPr lang="fr-BE" sz="1400" dirty="0" err="1"/>
              <a:t>Technology</a:t>
            </a:r>
            <a:r>
              <a:rPr lang="fr-BE" sz="1400" dirty="0"/>
              <a:t> and Transport</a:t>
            </a:r>
            <a:endParaRPr lang="en-US" sz="1400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0B95E74-A0BD-44F5-86C2-58508FC296EE}"/>
              </a:ext>
            </a:extLst>
          </p:cNvPr>
          <p:cNvSpPr txBox="1"/>
          <p:nvPr userDrawn="1"/>
        </p:nvSpPr>
        <p:spPr>
          <a:xfrm>
            <a:off x="200643" y="6449996"/>
            <a:ext cx="1173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2018-2019</a:t>
            </a:r>
          </a:p>
        </p:txBody>
      </p:sp>
    </p:spTree>
    <p:extLst>
      <p:ext uri="{BB962C8B-B14F-4D97-AF65-F5344CB8AC3E}">
        <p14:creationId xmlns:p14="http://schemas.microsoft.com/office/powerpoint/2010/main" val="73094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4310A3D-4C6D-43A2-8313-3D121CE28AB2}" type="datetime1">
              <a:rPr lang="fr-BE" smtClean="0"/>
              <a:t>01-09-19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0444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53102B-C8A2-4920-A021-F4CC0B22B605}" type="datetime1">
              <a:rPr lang="fr-BE" smtClean="0"/>
              <a:t>01-09-19</a:t>
            </a:fld>
            <a:endParaRPr lang="fr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 err="1"/>
              <a:t>Author</a:t>
            </a:r>
            <a:r>
              <a:rPr lang="fr-BE" dirty="0"/>
              <a:t>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350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A850AFA-8CDE-4ABF-BDB0-BE5982C510AF}"/>
              </a:ext>
            </a:extLst>
          </p:cNvPr>
          <p:cNvSpPr/>
          <p:nvPr userDrawn="1"/>
        </p:nvSpPr>
        <p:spPr>
          <a:xfrm>
            <a:off x="3184892" y="-9906"/>
            <a:ext cx="5969513" cy="1257222"/>
          </a:xfrm>
          <a:custGeom>
            <a:avLst/>
            <a:gdLst>
              <a:gd name="connsiteX0" fmla="*/ 0 w 7244862"/>
              <a:gd name="connsiteY0" fmla="*/ 0 h 1772530"/>
              <a:gd name="connsiteX1" fmla="*/ 562708 w 7244862"/>
              <a:gd name="connsiteY1" fmla="*/ 1772530 h 1772530"/>
              <a:gd name="connsiteX2" fmla="*/ 7244862 w 7244862"/>
              <a:gd name="connsiteY2" fmla="*/ 1491176 h 1772530"/>
              <a:gd name="connsiteX3" fmla="*/ 7244862 w 7244862"/>
              <a:gd name="connsiteY3" fmla="*/ 0 h 1772530"/>
              <a:gd name="connsiteX4" fmla="*/ 0 w 7244862"/>
              <a:gd name="connsiteY4" fmla="*/ 0 h 1772530"/>
              <a:gd name="connsiteX0" fmla="*/ 0 w 7244862"/>
              <a:gd name="connsiteY0" fmla="*/ 0 h 1772530"/>
              <a:gd name="connsiteX1" fmla="*/ 562708 w 7244862"/>
              <a:gd name="connsiteY1" fmla="*/ 1772530 h 1772530"/>
              <a:gd name="connsiteX2" fmla="*/ 7244862 w 7244862"/>
              <a:gd name="connsiteY2" fmla="*/ 1491176 h 1772530"/>
              <a:gd name="connsiteX3" fmla="*/ 7244862 w 7244862"/>
              <a:gd name="connsiteY3" fmla="*/ 14181 h 1772530"/>
              <a:gd name="connsiteX4" fmla="*/ 0 w 7244862"/>
              <a:gd name="connsiteY4" fmla="*/ 0 h 1772530"/>
              <a:gd name="connsiteX0" fmla="*/ 0 w 7244862"/>
              <a:gd name="connsiteY0" fmla="*/ 0 h 1772530"/>
              <a:gd name="connsiteX1" fmla="*/ 562708 w 7244862"/>
              <a:gd name="connsiteY1" fmla="*/ 1772530 h 1772530"/>
              <a:gd name="connsiteX2" fmla="*/ 7230794 w 7244862"/>
              <a:gd name="connsiteY2" fmla="*/ 1491176 h 1772530"/>
              <a:gd name="connsiteX3" fmla="*/ 7244862 w 7244862"/>
              <a:gd name="connsiteY3" fmla="*/ 14181 h 1772530"/>
              <a:gd name="connsiteX4" fmla="*/ 0 w 7244862"/>
              <a:gd name="connsiteY4" fmla="*/ 0 h 1772530"/>
              <a:gd name="connsiteX0" fmla="*/ 0 w 7258929"/>
              <a:gd name="connsiteY0" fmla="*/ 0 h 1772530"/>
              <a:gd name="connsiteX1" fmla="*/ 562708 w 7258929"/>
              <a:gd name="connsiteY1" fmla="*/ 1772530 h 1772530"/>
              <a:gd name="connsiteX2" fmla="*/ 7258929 w 7258929"/>
              <a:gd name="connsiteY2" fmla="*/ 1094129 h 1772530"/>
              <a:gd name="connsiteX3" fmla="*/ 7244862 w 7258929"/>
              <a:gd name="connsiteY3" fmla="*/ 14181 h 1772530"/>
              <a:gd name="connsiteX4" fmla="*/ 0 w 7258929"/>
              <a:gd name="connsiteY4" fmla="*/ 0 h 1772530"/>
              <a:gd name="connsiteX0" fmla="*/ 0 w 7244862"/>
              <a:gd name="connsiteY0" fmla="*/ 0 h 1772530"/>
              <a:gd name="connsiteX1" fmla="*/ 562708 w 7244862"/>
              <a:gd name="connsiteY1" fmla="*/ 1772530 h 1772530"/>
              <a:gd name="connsiteX2" fmla="*/ 7244861 w 7244862"/>
              <a:gd name="connsiteY2" fmla="*/ 1094129 h 1772530"/>
              <a:gd name="connsiteX3" fmla="*/ 7244862 w 7244862"/>
              <a:gd name="connsiteY3" fmla="*/ 14181 h 1772530"/>
              <a:gd name="connsiteX4" fmla="*/ 0 w 7244862"/>
              <a:gd name="connsiteY4" fmla="*/ 0 h 1772530"/>
              <a:gd name="connsiteX0" fmla="*/ 0 w 7244862"/>
              <a:gd name="connsiteY0" fmla="*/ 0 h 1460565"/>
              <a:gd name="connsiteX1" fmla="*/ 1491176 w 7244862"/>
              <a:gd name="connsiteY1" fmla="*/ 1460565 h 1460565"/>
              <a:gd name="connsiteX2" fmla="*/ 7244861 w 7244862"/>
              <a:gd name="connsiteY2" fmla="*/ 1094129 h 1460565"/>
              <a:gd name="connsiteX3" fmla="*/ 7244862 w 7244862"/>
              <a:gd name="connsiteY3" fmla="*/ 14181 h 1460565"/>
              <a:gd name="connsiteX4" fmla="*/ 0 w 7244862"/>
              <a:gd name="connsiteY4" fmla="*/ 0 h 1460565"/>
              <a:gd name="connsiteX0" fmla="*/ 0 w 6907238"/>
              <a:gd name="connsiteY0" fmla="*/ 0 h 1460565"/>
              <a:gd name="connsiteX1" fmla="*/ 1153552 w 6907238"/>
              <a:gd name="connsiteY1" fmla="*/ 1460565 h 1460565"/>
              <a:gd name="connsiteX2" fmla="*/ 6907237 w 6907238"/>
              <a:gd name="connsiteY2" fmla="*/ 1094129 h 1460565"/>
              <a:gd name="connsiteX3" fmla="*/ 6907238 w 6907238"/>
              <a:gd name="connsiteY3" fmla="*/ 14181 h 1460565"/>
              <a:gd name="connsiteX4" fmla="*/ 0 w 6907238"/>
              <a:gd name="connsiteY4" fmla="*/ 0 h 1460565"/>
              <a:gd name="connsiteX0" fmla="*/ 0 w 6485207"/>
              <a:gd name="connsiteY0" fmla="*/ 0 h 1460565"/>
              <a:gd name="connsiteX1" fmla="*/ 731521 w 6485207"/>
              <a:gd name="connsiteY1" fmla="*/ 1460565 h 1460565"/>
              <a:gd name="connsiteX2" fmla="*/ 6485206 w 6485207"/>
              <a:gd name="connsiteY2" fmla="*/ 1094129 h 1460565"/>
              <a:gd name="connsiteX3" fmla="*/ 6485207 w 6485207"/>
              <a:gd name="connsiteY3" fmla="*/ 14181 h 1460565"/>
              <a:gd name="connsiteX4" fmla="*/ 0 w 6485207"/>
              <a:gd name="connsiteY4" fmla="*/ 0 h 1460565"/>
              <a:gd name="connsiteX0" fmla="*/ 0 w 6485207"/>
              <a:gd name="connsiteY0" fmla="*/ 0 h 1474745"/>
              <a:gd name="connsiteX1" fmla="*/ 464235 w 6485207"/>
              <a:gd name="connsiteY1" fmla="*/ 1474745 h 1474745"/>
              <a:gd name="connsiteX2" fmla="*/ 6485206 w 6485207"/>
              <a:gd name="connsiteY2" fmla="*/ 1094129 h 1474745"/>
              <a:gd name="connsiteX3" fmla="*/ 6485207 w 6485207"/>
              <a:gd name="connsiteY3" fmla="*/ 14181 h 1474745"/>
              <a:gd name="connsiteX4" fmla="*/ 0 w 6485207"/>
              <a:gd name="connsiteY4" fmla="*/ 0 h 1474745"/>
              <a:gd name="connsiteX0" fmla="*/ 0 w 6485207"/>
              <a:gd name="connsiteY0" fmla="*/ 0 h 1474745"/>
              <a:gd name="connsiteX1" fmla="*/ 464235 w 6485207"/>
              <a:gd name="connsiteY1" fmla="*/ 1474745 h 1474745"/>
              <a:gd name="connsiteX2" fmla="*/ 6302326 w 6485207"/>
              <a:gd name="connsiteY2" fmla="*/ 1235932 h 1474745"/>
              <a:gd name="connsiteX3" fmla="*/ 6485207 w 6485207"/>
              <a:gd name="connsiteY3" fmla="*/ 14181 h 1474745"/>
              <a:gd name="connsiteX4" fmla="*/ 0 w 6485207"/>
              <a:gd name="connsiteY4" fmla="*/ 0 h 1474745"/>
              <a:gd name="connsiteX0" fmla="*/ 0 w 6499273"/>
              <a:gd name="connsiteY0" fmla="*/ 0 h 1474745"/>
              <a:gd name="connsiteX1" fmla="*/ 464235 w 6499273"/>
              <a:gd name="connsiteY1" fmla="*/ 1474745 h 1474745"/>
              <a:gd name="connsiteX2" fmla="*/ 6499273 w 6499273"/>
              <a:gd name="connsiteY2" fmla="*/ 1122490 h 1474745"/>
              <a:gd name="connsiteX3" fmla="*/ 6485207 w 6499273"/>
              <a:gd name="connsiteY3" fmla="*/ 14181 h 1474745"/>
              <a:gd name="connsiteX4" fmla="*/ 0 w 6499273"/>
              <a:gd name="connsiteY4" fmla="*/ 0 h 1474745"/>
              <a:gd name="connsiteX0" fmla="*/ 0 w 6499273"/>
              <a:gd name="connsiteY0" fmla="*/ 0 h 1474745"/>
              <a:gd name="connsiteX1" fmla="*/ 464235 w 6499273"/>
              <a:gd name="connsiteY1" fmla="*/ 1474745 h 1474745"/>
              <a:gd name="connsiteX2" fmla="*/ 6499273 w 6499273"/>
              <a:gd name="connsiteY2" fmla="*/ 1094310 h 1474745"/>
              <a:gd name="connsiteX3" fmla="*/ 6485207 w 6499273"/>
              <a:gd name="connsiteY3" fmla="*/ 14181 h 1474745"/>
              <a:gd name="connsiteX4" fmla="*/ 0 w 6499273"/>
              <a:gd name="connsiteY4" fmla="*/ 0 h 1474745"/>
              <a:gd name="connsiteX0" fmla="*/ 0 w 6499273"/>
              <a:gd name="connsiteY0" fmla="*/ 0 h 1474745"/>
              <a:gd name="connsiteX1" fmla="*/ 927846 w 6499273"/>
              <a:gd name="connsiteY1" fmla="*/ 1474745 h 1474745"/>
              <a:gd name="connsiteX2" fmla="*/ 6499273 w 6499273"/>
              <a:gd name="connsiteY2" fmla="*/ 1094310 h 1474745"/>
              <a:gd name="connsiteX3" fmla="*/ 6485207 w 6499273"/>
              <a:gd name="connsiteY3" fmla="*/ 14181 h 1474745"/>
              <a:gd name="connsiteX4" fmla="*/ 0 w 6499273"/>
              <a:gd name="connsiteY4" fmla="*/ 0 h 1474745"/>
              <a:gd name="connsiteX0" fmla="*/ 0 w 6499273"/>
              <a:gd name="connsiteY0" fmla="*/ 0 h 1249304"/>
              <a:gd name="connsiteX1" fmla="*/ 797455 w 6499273"/>
              <a:gd name="connsiteY1" fmla="*/ 1249304 h 1249304"/>
              <a:gd name="connsiteX2" fmla="*/ 6499273 w 6499273"/>
              <a:gd name="connsiteY2" fmla="*/ 1094310 h 1249304"/>
              <a:gd name="connsiteX3" fmla="*/ 6485207 w 6499273"/>
              <a:gd name="connsiteY3" fmla="*/ 14181 h 1249304"/>
              <a:gd name="connsiteX4" fmla="*/ 0 w 6499273"/>
              <a:gd name="connsiteY4" fmla="*/ 0 h 1249304"/>
              <a:gd name="connsiteX0" fmla="*/ 0 w 6137078"/>
              <a:gd name="connsiteY0" fmla="*/ 0 h 1249304"/>
              <a:gd name="connsiteX1" fmla="*/ 435260 w 6137078"/>
              <a:gd name="connsiteY1" fmla="*/ 1249304 h 1249304"/>
              <a:gd name="connsiteX2" fmla="*/ 6137078 w 6137078"/>
              <a:gd name="connsiteY2" fmla="*/ 1094310 h 1249304"/>
              <a:gd name="connsiteX3" fmla="*/ 6123012 w 6137078"/>
              <a:gd name="connsiteY3" fmla="*/ 14181 h 1249304"/>
              <a:gd name="connsiteX4" fmla="*/ 0 w 6137078"/>
              <a:gd name="connsiteY4" fmla="*/ 0 h 1249304"/>
              <a:gd name="connsiteX0" fmla="*/ 0 w 6137078"/>
              <a:gd name="connsiteY0" fmla="*/ 0 h 1249304"/>
              <a:gd name="connsiteX1" fmla="*/ 377309 w 6137078"/>
              <a:gd name="connsiteY1" fmla="*/ 1249304 h 1249304"/>
              <a:gd name="connsiteX2" fmla="*/ 6137078 w 6137078"/>
              <a:gd name="connsiteY2" fmla="*/ 1094310 h 1249304"/>
              <a:gd name="connsiteX3" fmla="*/ 6123012 w 6137078"/>
              <a:gd name="connsiteY3" fmla="*/ 14181 h 1249304"/>
              <a:gd name="connsiteX4" fmla="*/ 0 w 6137078"/>
              <a:gd name="connsiteY4" fmla="*/ 0 h 1249304"/>
              <a:gd name="connsiteX0" fmla="*/ 0 w 6137078"/>
              <a:gd name="connsiteY0" fmla="*/ 0 h 1249304"/>
              <a:gd name="connsiteX1" fmla="*/ 352527 w 6137078"/>
              <a:gd name="connsiteY1" fmla="*/ 1249304 h 1249304"/>
              <a:gd name="connsiteX2" fmla="*/ 6137078 w 6137078"/>
              <a:gd name="connsiteY2" fmla="*/ 1094310 h 1249304"/>
              <a:gd name="connsiteX3" fmla="*/ 6123012 w 6137078"/>
              <a:gd name="connsiteY3" fmla="*/ 14181 h 1249304"/>
              <a:gd name="connsiteX4" fmla="*/ 0 w 6137078"/>
              <a:gd name="connsiteY4" fmla="*/ 0 h 1249304"/>
              <a:gd name="connsiteX0" fmla="*/ 0 w 6147794"/>
              <a:gd name="connsiteY0" fmla="*/ 9921 h 1259225"/>
              <a:gd name="connsiteX1" fmla="*/ 352527 w 6147794"/>
              <a:gd name="connsiteY1" fmla="*/ 1259225 h 1259225"/>
              <a:gd name="connsiteX2" fmla="*/ 6137078 w 6147794"/>
              <a:gd name="connsiteY2" fmla="*/ 1104231 h 1259225"/>
              <a:gd name="connsiteX3" fmla="*/ 6147794 w 6147794"/>
              <a:gd name="connsiteY3" fmla="*/ 0 h 1259225"/>
              <a:gd name="connsiteX4" fmla="*/ 0 w 6147794"/>
              <a:gd name="connsiteY4" fmla="*/ 9921 h 125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7794" h="1259225">
                <a:moveTo>
                  <a:pt x="0" y="9921"/>
                </a:moveTo>
                <a:lnTo>
                  <a:pt x="352527" y="1259225"/>
                </a:lnTo>
                <a:lnTo>
                  <a:pt x="6137078" y="1104231"/>
                </a:lnTo>
                <a:cubicBezTo>
                  <a:pt x="6137078" y="744248"/>
                  <a:pt x="6147794" y="359983"/>
                  <a:pt x="6147794" y="0"/>
                </a:cubicBezTo>
                <a:lnTo>
                  <a:pt x="0" y="9921"/>
                </a:lnTo>
                <a:close/>
              </a:path>
            </a:pathLst>
          </a:custGeom>
          <a:solidFill>
            <a:srgbClr val="C3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Slide </a:t>
            </a:r>
            <a:r>
              <a:rPr lang="en-US" noProof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72400"/>
            <a:ext cx="7886700" cy="4704563"/>
          </a:xfrm>
        </p:spPr>
        <p:txBody>
          <a:bodyPr/>
          <a:lstStyle>
            <a:lvl1pPr>
              <a:defRPr/>
            </a:lvl1pPr>
            <a:lvl2pPr>
              <a:defRPr sz="1600"/>
            </a:lvl2pPr>
            <a:lvl3pPr marL="1168400" indent="-228600"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8178" y="6356352"/>
            <a:ext cx="827171" cy="363594"/>
          </a:xfrm>
          <a:prstGeom prst="rect">
            <a:avLst/>
          </a:prstGeom>
          <a:solidFill>
            <a:srgbClr val="9B9D9E">
              <a:alpha val="38000"/>
            </a:srgbClr>
          </a:solidFill>
        </p:spPr>
        <p:txBody>
          <a:bodyPr/>
          <a:lstStyle>
            <a:lvl1pPr>
              <a:defRPr sz="1400">
                <a:solidFill>
                  <a:srgbClr val="005090"/>
                </a:solidFill>
              </a:defRPr>
            </a:lvl1pPr>
          </a:lstStyle>
          <a:p>
            <a:pPr algn="r"/>
            <a:fld id="{0E521CD6-E0B1-4118-AA83-8633E9606AC9}" type="slidenum">
              <a:rPr lang="fr-BE" smtClean="0"/>
              <a:pPr algn="r"/>
              <a:t>‹N°›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DD0BC1E-2869-4330-A06D-81BCB12549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524"/>
            <a:ext cx="1482016" cy="111079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44F978C-F9B3-45E9-AA04-9B7D1573E8B6}"/>
              </a:ext>
            </a:extLst>
          </p:cNvPr>
          <p:cNvSpPr txBox="1"/>
          <p:nvPr userDrawn="1"/>
        </p:nvSpPr>
        <p:spPr>
          <a:xfrm>
            <a:off x="628650" y="6356348"/>
            <a:ext cx="3943350" cy="363600"/>
          </a:xfrm>
          <a:prstGeom prst="rect">
            <a:avLst/>
          </a:prstGeom>
          <a:solidFill>
            <a:srgbClr val="C3B600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solidFill>
                  <a:srgbClr val="005090"/>
                </a:solidFill>
                <a:latin typeface="+mj-lt"/>
              </a:rPr>
              <a:t>Master Thesis 2018-2019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43E713-3FBD-4691-8D8F-2641B448C251}"/>
              </a:ext>
            </a:extLst>
          </p:cNvPr>
          <p:cNvSpPr txBox="1"/>
          <p:nvPr userDrawn="1"/>
        </p:nvSpPr>
        <p:spPr>
          <a:xfrm>
            <a:off x="4572000" y="6356345"/>
            <a:ext cx="3116178" cy="363600"/>
          </a:xfrm>
          <a:prstGeom prst="rect">
            <a:avLst/>
          </a:prstGeom>
          <a:solidFill>
            <a:srgbClr val="9B9D9E">
              <a:alpha val="38000"/>
            </a:srgb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400" dirty="0" err="1">
                <a:solidFill>
                  <a:srgbClr val="005090"/>
                </a:solidFill>
                <a:latin typeface="+mj-lt"/>
              </a:rPr>
              <a:t>Abdennacer</a:t>
            </a:r>
            <a:r>
              <a:rPr lang="en-US" sz="1400" dirty="0">
                <a:solidFill>
                  <a:srgbClr val="005090"/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rgbClr val="005090"/>
                </a:solidFill>
                <a:latin typeface="+mj-lt"/>
              </a:rPr>
              <a:t>Zarguit</a:t>
            </a:r>
            <a:endParaRPr lang="en-US" sz="1400" dirty="0">
              <a:solidFill>
                <a:srgbClr val="00509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081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1AE1E34-1EA0-4944-9E43-691769AC96BB}" type="datetime1">
              <a:rPr lang="fr-BE" smtClean="0"/>
              <a:t>01-09-19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841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ACC180-BB8E-46B1-BBA3-B8FAFAF8BC73}" type="datetime1">
              <a:rPr lang="fr-BE" smtClean="0"/>
              <a:t>01-09-19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4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D37B660-9DBE-4A13-BDF9-060B15E93F0E}" type="datetime1">
              <a:rPr lang="fr-BE" smtClean="0"/>
              <a:t>01-09-19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2651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185B29D-6C84-4700-9AD0-0A562C5E3536}" type="datetime1">
              <a:rPr lang="fr-BE" smtClean="0"/>
              <a:t>01-09-19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948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0845283-E3BE-4203-B2A5-9A80F270A9B2}" type="datetime1">
              <a:rPr lang="fr-BE" smtClean="0"/>
              <a:t>01-09-19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6334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80FD293-5D95-479E-8152-5CC308BCCBE2}" type="datetime1">
              <a:rPr lang="fr-BE" smtClean="0"/>
              <a:t>01-09-19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307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044CFD-AB86-4493-AD75-A9EFC9680EC4}" type="datetime1">
              <a:rPr lang="fr-BE" smtClean="0"/>
              <a:t>01-09-19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fr-BE"/>
              <a:t>Author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E521CD6-E0B1-4118-AA83-8633E9606AC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652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000" y="0"/>
            <a:ext cx="5652000" cy="106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74124"/>
            <a:ext cx="7886700" cy="470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426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3B600"/>
        </a:buClr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3B600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3B600"/>
        </a:buClr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3B600"/>
        </a:buClr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3B600"/>
        </a:buClr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A6DCB8-3A54-49B4-8AED-30AC39F1A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for Combustion Data Analysis</a:t>
            </a:r>
            <a:endParaRPr lang="fr-B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F0A06A-D2A8-424B-AEC5-18315BBB3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Abdennacer</a:t>
            </a:r>
            <a:r>
              <a:rPr lang="fr-BE" dirty="0"/>
              <a:t> Z</a:t>
            </a:r>
            <a:r>
              <a:rPr lang="fr-BE" sz="1500" dirty="0"/>
              <a:t>ARGUIT</a:t>
            </a:r>
          </a:p>
        </p:txBody>
      </p:sp>
    </p:spTree>
    <p:extLst>
      <p:ext uri="{BB962C8B-B14F-4D97-AF65-F5344CB8AC3E}">
        <p14:creationId xmlns:p14="http://schemas.microsoft.com/office/powerpoint/2010/main" val="3923591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B245B-B73E-4103-A8A5-E779A385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Dimensionality</a:t>
            </a:r>
            <a:r>
              <a:rPr lang="fr-BE" dirty="0"/>
              <a:t> Reduction: PCA </a:t>
            </a: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717717-3F4F-46AE-B4F5-3AEFBACC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3" y="1282674"/>
            <a:ext cx="7886700" cy="4704563"/>
          </a:xfrm>
        </p:spPr>
        <p:txBody>
          <a:bodyPr/>
          <a:lstStyle/>
          <a:p>
            <a:r>
              <a:rPr lang="fr-BE" dirty="0"/>
              <a:t>PCA: TFPF </a:t>
            </a:r>
            <a:r>
              <a:rPr lang="fr-BE" dirty="0" err="1"/>
              <a:t>dataset</a:t>
            </a:r>
            <a:endParaRPr lang="fr-BE" dirty="0"/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Different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scaling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methods</a:t>
            </a:r>
            <a:endParaRPr lang="fr-BE" dirty="0">
              <a:solidFill>
                <a:schemeClr val="tx1"/>
              </a:solidFill>
            </a:endParaRPr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Selecting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PCs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07173C-DBCA-4764-9858-2D185621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10</a:t>
            </a:fld>
            <a:endParaRPr lang="fr-BE"/>
          </a:p>
        </p:txBody>
      </p:sp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95164A-524C-46D5-9046-D5100D660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651"/>
            <a:ext cx="3212408" cy="2686104"/>
          </a:xfrm>
          <a:prstGeom prst="rect">
            <a:avLst/>
          </a:prstGeom>
        </p:spPr>
      </p:pic>
      <p:pic>
        <p:nvPicPr>
          <p:cNvPr id="41" name="Image 40" descr="Une image contenant texte&#10;&#10;Description générée automatiquement">
            <a:extLst>
              <a:ext uri="{FF2B5EF4-FFF2-40B4-BE49-F238E27FC236}">
                <a16:creationId xmlns:a16="http://schemas.microsoft.com/office/drawing/2014/main" id="{D8A98025-8C5F-40D0-B7EC-5AE185716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27" y="1275786"/>
            <a:ext cx="2836843" cy="2269474"/>
          </a:xfrm>
          <a:prstGeom prst="rect">
            <a:avLst/>
          </a:prstGeom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49332F-DB49-4DF7-94CD-B1C03E6CF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21" y="1238609"/>
            <a:ext cx="3156434" cy="2525147"/>
          </a:xfrm>
          <a:prstGeom prst="rect">
            <a:avLst/>
          </a:prstGeom>
        </p:spPr>
      </p:pic>
      <p:pic>
        <p:nvPicPr>
          <p:cNvPr id="45" name="Image 4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6D0712EE-2F4E-4F80-91DA-873A67FF7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02" y="3724650"/>
            <a:ext cx="2932198" cy="2631924"/>
          </a:xfrm>
          <a:prstGeom prst="rect">
            <a:avLst/>
          </a:prstGeom>
        </p:spPr>
      </p:pic>
      <p:pic>
        <p:nvPicPr>
          <p:cNvPr id="47" name="Image 4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302DC5A-82BA-463E-98C4-2E8B3A0F5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08" y="3763756"/>
            <a:ext cx="2900874" cy="260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59B6D2-1906-4005-9520-E0FED7E8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Dimensionality</a:t>
            </a:r>
            <a:r>
              <a:rPr lang="fr-BE" dirty="0"/>
              <a:t> Reduction: PCA </a:t>
            </a: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68780F-17D7-4ADB-9E40-FE03A8A5B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98" y="1285501"/>
            <a:ext cx="7886700" cy="4704563"/>
          </a:xfrm>
        </p:spPr>
        <p:txBody>
          <a:bodyPr>
            <a:normAutofit/>
          </a:bodyPr>
          <a:lstStyle/>
          <a:p>
            <a:r>
              <a:rPr lang="fr-BE" dirty="0"/>
              <a:t>PCA: </a:t>
            </a:r>
          </a:p>
          <a:p>
            <a:pPr lvl="1"/>
            <a:r>
              <a:rPr lang="fr-BE" dirty="0">
                <a:solidFill>
                  <a:schemeClr val="tx1"/>
                </a:solidFill>
              </a:rPr>
              <a:t>PC1 vs PC2</a:t>
            </a:r>
          </a:p>
          <a:p>
            <a:pPr lvl="1"/>
            <a:r>
              <a:rPr lang="fr-BE" dirty="0">
                <a:solidFill>
                  <a:schemeClr val="tx1"/>
                </a:solidFill>
              </a:rPr>
              <a:t>4 </a:t>
            </a:r>
            <a:r>
              <a:rPr lang="fr-BE" dirty="0" err="1">
                <a:solidFill>
                  <a:schemeClr val="tx1"/>
                </a:solidFill>
              </a:rPr>
              <a:t>maps</a:t>
            </a:r>
            <a:endParaRPr lang="fr-BE" dirty="0">
              <a:solidFill>
                <a:schemeClr val="tx1"/>
              </a:solidFill>
            </a:endParaRPr>
          </a:p>
          <a:p>
            <a:pPr lvl="1"/>
            <a:r>
              <a:rPr lang="fr-BE" dirty="0">
                <a:solidFill>
                  <a:schemeClr val="tx1"/>
                </a:solidFill>
              </a:rPr>
              <a:t>13 </a:t>
            </a:r>
            <a:r>
              <a:rPr lang="fr-BE" dirty="0" err="1">
                <a:solidFill>
                  <a:schemeClr val="tx1"/>
                </a:solidFill>
              </a:rPr>
              <a:t>distinguishable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trajectories</a:t>
            </a:r>
            <a:endParaRPr lang="fr-BE" dirty="0">
              <a:solidFill>
                <a:schemeClr val="tx1"/>
              </a:solidFill>
            </a:endParaRPr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Different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equivalence</a:t>
            </a:r>
            <a:r>
              <a:rPr lang="fr-BE" dirty="0">
                <a:solidFill>
                  <a:schemeClr val="tx1"/>
                </a:solidFill>
              </a:rPr>
              <a:t> ratio</a:t>
            </a:r>
          </a:p>
          <a:p>
            <a:pPr lvl="1"/>
            <a:r>
              <a:rPr lang="fr-BE" dirty="0">
                <a:solidFill>
                  <a:schemeClr val="tx1"/>
                </a:solidFill>
              </a:rPr>
              <a:t>52 </a:t>
            </a:r>
            <a:r>
              <a:rPr lang="fr-BE" dirty="0" err="1">
                <a:solidFill>
                  <a:schemeClr val="tx1"/>
                </a:solidFill>
              </a:rPr>
              <a:t>trajectories</a:t>
            </a:r>
            <a:r>
              <a:rPr lang="fr-BE" dirty="0">
                <a:solidFill>
                  <a:schemeClr val="tx1"/>
                </a:solidFill>
              </a:rPr>
              <a:t> in total</a:t>
            </a:r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  <a:p>
            <a:pPr marL="457200" lvl="1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21052C-0913-43B7-9690-2EBF51FF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11</a:t>
            </a:fld>
            <a:endParaRPr lang="fr-BE"/>
          </a:p>
        </p:txBody>
      </p:sp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D53F0177-33E9-42CE-BEF9-18F2BA2B0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749710"/>
              </p:ext>
            </p:extLst>
          </p:nvPr>
        </p:nvGraphicFramePr>
        <p:xfrm>
          <a:off x="3333938" y="1284624"/>
          <a:ext cx="2956657" cy="23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Acrobat Document" r:id="rId3" imgW="2285793" imgH="1828800" progId="Acrobat.Document.DC">
                  <p:embed/>
                </p:oleObj>
              </mc:Choice>
              <mc:Fallback>
                <p:oleObj name="Acrobat Document" r:id="rId3" imgW="2285793" imgH="18288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938" y="1284624"/>
                        <a:ext cx="2956657" cy="236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Image 21">
            <a:extLst>
              <a:ext uri="{FF2B5EF4-FFF2-40B4-BE49-F238E27FC236}">
                <a16:creationId xmlns:a16="http://schemas.microsoft.com/office/drawing/2014/main" id="{95952021-66EC-49FA-ABEE-D713919A4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" y="3746558"/>
            <a:ext cx="3123091" cy="2602576"/>
          </a:xfrm>
          <a:prstGeom prst="rect">
            <a:avLst/>
          </a:prstGeom>
        </p:spPr>
      </p:pic>
      <p:pic>
        <p:nvPicPr>
          <p:cNvPr id="24" name="Image 2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C48734A-5709-4080-BAFB-42BB66F69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62" y="1220971"/>
            <a:ext cx="3123089" cy="26025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EC57184-45F8-4316-96ED-B804A74D3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18" y="3746558"/>
            <a:ext cx="3108841" cy="259070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CA18414-AC61-4282-8887-1D4C55DC4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9" y="3823547"/>
            <a:ext cx="3119623" cy="24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3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43D72-B7F6-42F1-970A-D3066892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dirty="0" err="1"/>
              <a:t>Dimensionality</a:t>
            </a:r>
            <a:r>
              <a:rPr lang="fr-BE" dirty="0"/>
              <a:t> Reduction: </a:t>
            </a:r>
            <a:r>
              <a:rPr lang="fr-BE" dirty="0" err="1"/>
              <a:t>Autoencoders</a:t>
            </a:r>
            <a:r>
              <a:rPr lang="fr-BE" dirty="0"/>
              <a:t> </a:t>
            </a: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50F370-3495-4D8D-95C0-6F3B3E5B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5924"/>
            <a:ext cx="7886700" cy="4921040"/>
          </a:xfrm>
        </p:spPr>
        <p:txBody>
          <a:bodyPr/>
          <a:lstStyle/>
          <a:p>
            <a:r>
              <a:rPr lang="fr-BE" dirty="0" err="1"/>
              <a:t>Autoencoders</a:t>
            </a:r>
            <a:endParaRPr lang="fr-BE" dirty="0"/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Similar</a:t>
            </a:r>
            <a:r>
              <a:rPr lang="fr-BE" dirty="0">
                <a:solidFill>
                  <a:schemeClr val="tx1"/>
                </a:solidFill>
              </a:rPr>
              <a:t> to  PCA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667372-C455-44AF-8E76-94E8A10F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12</a:t>
            </a:fld>
            <a:endParaRPr lang="fr-BE"/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63A2430-CCD0-404E-92D7-368BEED8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01" y="1902279"/>
            <a:ext cx="4534299" cy="4417383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AD45791-1CCE-44CC-B5EE-151248DA3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969"/>
            <a:ext cx="4727281" cy="441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24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A8C2D0-CEC9-4BCF-B934-E93D0205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Dimensionality</a:t>
            </a:r>
            <a:r>
              <a:rPr lang="fr-BE" dirty="0"/>
              <a:t> Reduction: </a:t>
            </a:r>
            <a:r>
              <a:rPr lang="fr-BE" dirty="0" err="1"/>
              <a:t>Autoencoders</a:t>
            </a:r>
            <a:r>
              <a:rPr lang="fr-BE" dirty="0"/>
              <a:t> </a:t>
            </a: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2C0EDD-C7D3-4AD7-B743-08D7E51C9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1576"/>
            <a:ext cx="7886700" cy="4704563"/>
          </a:xfrm>
        </p:spPr>
        <p:txBody>
          <a:bodyPr/>
          <a:lstStyle/>
          <a:p>
            <a:r>
              <a:rPr lang="fr-BE" dirty="0" err="1"/>
              <a:t>Autoencoders</a:t>
            </a:r>
            <a:r>
              <a:rPr lang="fr-BE" dirty="0"/>
              <a:t>:</a:t>
            </a:r>
          </a:p>
          <a:p>
            <a:pPr lvl="1"/>
            <a:r>
              <a:rPr lang="fr-BE" dirty="0">
                <a:solidFill>
                  <a:schemeClr val="tx1"/>
                </a:solidFill>
              </a:rPr>
              <a:t>Very sensitive to </a:t>
            </a:r>
            <a:r>
              <a:rPr lang="fr-BE" dirty="0" err="1">
                <a:solidFill>
                  <a:schemeClr val="tx1"/>
                </a:solidFill>
              </a:rPr>
              <a:t>scaling</a:t>
            </a:r>
            <a:endParaRPr lang="fr-BE" dirty="0">
              <a:solidFill>
                <a:schemeClr val="tx1"/>
              </a:solidFill>
            </a:endParaRPr>
          </a:p>
          <a:p>
            <a:pPr lvl="1"/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4622B8-77CE-4B11-93CA-3B58FA65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13</a:t>
            </a:fld>
            <a:endParaRPr lang="fr-BE"/>
          </a:p>
        </p:txBody>
      </p:sp>
      <p:pic>
        <p:nvPicPr>
          <p:cNvPr id="6" name="Image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938529A1-1C26-4055-945A-2F519745D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27104"/>
            <a:ext cx="4439797" cy="4329248"/>
          </a:xfrm>
          <a:prstGeom prst="rect">
            <a:avLst/>
          </a:prstGeom>
        </p:spPr>
      </p:pic>
      <p:pic>
        <p:nvPicPr>
          <p:cNvPr id="12" name="Image 11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B87C044-62D3-4275-AE51-CD43E7C58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7104"/>
            <a:ext cx="4572000" cy="41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5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246C0-441E-46BF-B0B6-0E28D7F1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Clustering </a:t>
            </a:r>
            <a:r>
              <a:rPr lang="fr-BE" dirty="0" err="1"/>
              <a:t>Analysis</a:t>
            </a:r>
            <a:r>
              <a:rPr lang="fr-BE" dirty="0"/>
              <a:t>: </a:t>
            </a:r>
            <a:br>
              <a:rPr lang="fr-BE" dirty="0"/>
            </a:b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FD8F37-2C06-49D7-8110-DE1421E1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93011"/>
            <a:ext cx="7886700" cy="4704563"/>
          </a:xfrm>
        </p:spPr>
        <p:txBody>
          <a:bodyPr/>
          <a:lstStyle/>
          <a:p>
            <a:r>
              <a:rPr lang="fr-BE" dirty="0" err="1"/>
              <a:t>Elbow</a:t>
            </a:r>
            <a:r>
              <a:rPr lang="fr-BE" dirty="0"/>
              <a:t> </a:t>
            </a:r>
            <a:r>
              <a:rPr lang="fr-BE" dirty="0" err="1"/>
              <a:t>method</a:t>
            </a:r>
            <a:r>
              <a:rPr lang="fr-BE" dirty="0"/>
              <a:t>: </a:t>
            </a:r>
            <a:r>
              <a:rPr lang="en-US" sz="1800" dirty="0"/>
              <a:t>Number of cluster to choose</a:t>
            </a:r>
          </a:p>
          <a:p>
            <a:r>
              <a:rPr lang="en-US" dirty="0"/>
              <a:t>Elbow: </a:t>
            </a:r>
            <a:r>
              <a:rPr lang="fr-BE" sz="1800" dirty="0"/>
              <a:t>Variance no longer </a:t>
            </a:r>
            <a:r>
              <a:rPr lang="fr-BE" sz="1800" dirty="0" err="1"/>
              <a:t>decreases</a:t>
            </a:r>
            <a:r>
              <a:rPr lang="fr-BE" sz="1800" dirty="0"/>
              <a:t> </a:t>
            </a:r>
            <a:r>
              <a:rPr lang="fr-BE" sz="1800" dirty="0" err="1"/>
              <a:t>significantly</a:t>
            </a:r>
            <a:endParaRPr lang="en-US" sz="1800" dirty="0"/>
          </a:p>
          <a:p>
            <a:endParaRPr lang="en-US" sz="1200" dirty="0"/>
          </a:p>
          <a:p>
            <a:endParaRPr lang="en-US" sz="1200" dirty="0"/>
          </a:p>
          <a:p>
            <a:pPr lvl="1"/>
            <a:r>
              <a:rPr lang="en-US" sz="1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C8899-A258-43B8-A65E-D0770F9D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14</a:t>
            </a:fld>
            <a:endParaRPr lang="fr-BE"/>
          </a:p>
        </p:txBody>
      </p:sp>
      <p:pic>
        <p:nvPicPr>
          <p:cNvPr id="17" name="Image 1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7E81B894-15DE-4970-9D28-CD4C1B3F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634"/>
            <a:ext cx="4746994" cy="3642416"/>
          </a:xfrm>
          <a:prstGeom prst="rect">
            <a:avLst/>
          </a:prstGeom>
        </p:spPr>
      </p:pic>
      <p:pic>
        <p:nvPicPr>
          <p:cNvPr id="19" name="Image 18" descr="Une image contenant carte&#10;&#10;Description générée automatiquement">
            <a:extLst>
              <a:ext uri="{FF2B5EF4-FFF2-40B4-BE49-F238E27FC236}">
                <a16:creationId xmlns:a16="http://schemas.microsoft.com/office/drawing/2014/main" id="{5E2686FD-E7D7-42F8-B2ED-696FD0704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91" y="2713936"/>
            <a:ext cx="4510610" cy="3642416"/>
          </a:xfrm>
          <a:prstGeom prst="rect">
            <a:avLst/>
          </a:prstGeom>
        </p:spPr>
      </p:pic>
      <p:pic>
        <p:nvPicPr>
          <p:cNvPr id="6" name="Image 5" descr="Une image contenant objet, montre, horloge&#10;&#10;Description générée automatiquement">
            <a:extLst>
              <a:ext uri="{FF2B5EF4-FFF2-40B4-BE49-F238E27FC236}">
                <a16:creationId xmlns:a16="http://schemas.microsoft.com/office/drawing/2014/main" id="{753169B3-CC4A-47DC-B2C4-2654478CA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40" y="1288195"/>
            <a:ext cx="2854128" cy="10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2159D-8EFB-4A8F-91A2-F7852F33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Clustering </a:t>
            </a:r>
            <a:r>
              <a:rPr lang="fr-BE" dirty="0" err="1"/>
              <a:t>Analysis</a:t>
            </a:r>
            <a:r>
              <a:rPr lang="fr-BE" dirty="0"/>
              <a:t>: </a:t>
            </a:r>
            <a:br>
              <a:rPr lang="fr-BE" dirty="0"/>
            </a:br>
            <a:r>
              <a:rPr lang="fr-BE" dirty="0" err="1"/>
              <a:t>Results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CB1CE3-B1FD-4093-9EAD-1517C1382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9516"/>
            <a:ext cx="7938860" cy="4704563"/>
          </a:xfrm>
        </p:spPr>
        <p:txBody>
          <a:bodyPr/>
          <a:lstStyle/>
          <a:p>
            <a:r>
              <a:rPr lang="fr-BE" sz="2400" dirty="0"/>
              <a:t>FPF </a:t>
            </a:r>
            <a:r>
              <a:rPr lang="fr-BE" sz="2400" dirty="0" err="1"/>
              <a:t>dataset</a:t>
            </a:r>
            <a:r>
              <a:rPr lang="fr-BE" sz="2400" dirty="0"/>
              <a:t> at 300k</a:t>
            </a:r>
          </a:p>
          <a:p>
            <a:r>
              <a:rPr lang="fr-BE" sz="2400" dirty="0"/>
              <a:t>10 Clusters:</a:t>
            </a:r>
          </a:p>
          <a:p>
            <a:r>
              <a:rPr lang="fr-BE" sz="1600" dirty="0" err="1">
                <a:solidFill>
                  <a:schemeClr val="tx1"/>
                </a:solidFill>
              </a:rPr>
              <a:t>Effect</a:t>
            </a:r>
            <a:r>
              <a:rPr lang="fr-BE" sz="1600" dirty="0">
                <a:solidFill>
                  <a:schemeClr val="tx1"/>
                </a:solidFill>
              </a:rPr>
              <a:t> of </a:t>
            </a:r>
            <a:r>
              <a:rPr lang="fr-BE" sz="1600" dirty="0" err="1">
                <a:solidFill>
                  <a:schemeClr val="tx1"/>
                </a:solidFill>
              </a:rPr>
              <a:t>equivalence</a:t>
            </a:r>
            <a:r>
              <a:rPr lang="fr-BE" sz="1600" dirty="0">
                <a:solidFill>
                  <a:schemeClr val="tx1"/>
                </a:solidFill>
              </a:rPr>
              <a:t> ratio</a:t>
            </a:r>
            <a:r>
              <a:rPr lang="fr-BE" sz="800" dirty="0"/>
              <a:t>			</a:t>
            </a:r>
            <a:endParaRPr lang="fr-BE" sz="2000" dirty="0"/>
          </a:p>
          <a:p>
            <a:endParaRPr lang="fr-BE" sz="2000" dirty="0"/>
          </a:p>
          <a:p>
            <a:endParaRPr lang="fr-BE" sz="2000" dirty="0"/>
          </a:p>
          <a:p>
            <a:endParaRPr lang="fr-BE" sz="2000" dirty="0"/>
          </a:p>
          <a:p>
            <a:r>
              <a:rPr lang="fr-BE" sz="2400" dirty="0"/>
              <a:t>5 Clusters:</a:t>
            </a:r>
          </a:p>
          <a:p>
            <a:r>
              <a:rPr lang="fr-BE" sz="1600" dirty="0" err="1">
                <a:solidFill>
                  <a:schemeClr val="tx1"/>
                </a:solidFill>
              </a:rPr>
              <a:t>Effect</a:t>
            </a:r>
            <a:r>
              <a:rPr lang="fr-BE" sz="1600" dirty="0">
                <a:solidFill>
                  <a:schemeClr val="tx1"/>
                </a:solidFill>
              </a:rPr>
              <a:t> of ER </a:t>
            </a:r>
            <a:r>
              <a:rPr lang="fr-BE" sz="1600" dirty="0" err="1">
                <a:solidFill>
                  <a:schemeClr val="tx1"/>
                </a:solidFill>
              </a:rPr>
              <a:t>is</a:t>
            </a:r>
            <a:r>
              <a:rPr lang="fr-BE" sz="1600" dirty="0">
                <a:solidFill>
                  <a:schemeClr val="tx1"/>
                </a:solidFill>
              </a:rPr>
              <a:t> </a:t>
            </a:r>
            <a:r>
              <a:rPr lang="fr-BE" sz="1600" dirty="0" err="1">
                <a:solidFill>
                  <a:schemeClr val="tx1"/>
                </a:solidFill>
              </a:rPr>
              <a:t>reduced</a:t>
            </a:r>
            <a:endParaRPr lang="fr-BE" sz="2400" dirty="0"/>
          </a:p>
          <a:p>
            <a:endParaRPr lang="fr-BE" sz="2000" dirty="0"/>
          </a:p>
          <a:p>
            <a:endParaRPr lang="fr-BE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1CEA29-9777-4D0B-B5CC-DA173B94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15</a:t>
            </a:fld>
            <a:endParaRPr lang="fr-BE"/>
          </a:p>
        </p:txBody>
      </p:sp>
      <p:pic>
        <p:nvPicPr>
          <p:cNvPr id="25" name="Image 2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66A70FF-3600-414A-880D-6FD917CD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10" y="3855278"/>
            <a:ext cx="3062689" cy="2552241"/>
          </a:xfrm>
          <a:prstGeom prst="rect">
            <a:avLst/>
          </a:prstGeom>
        </p:spPr>
      </p:pic>
      <p:pic>
        <p:nvPicPr>
          <p:cNvPr id="27" name="Image 2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70B1938-B7D0-4D56-AD27-E24585C2E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36" y="3899693"/>
            <a:ext cx="3211965" cy="2463967"/>
          </a:xfrm>
          <a:prstGeom prst="rect">
            <a:avLst/>
          </a:prstGeom>
        </p:spPr>
      </p:pic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80CA3092-58F9-46F8-92E7-45D695FBC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36" y="1289516"/>
            <a:ext cx="3225479" cy="2715352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6073364-2E94-4DA6-9404-C6F116420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269" y="1289516"/>
            <a:ext cx="3062689" cy="257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37552-BBEF-4BAA-8E8F-DFFF22FE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Feature</a:t>
            </a:r>
            <a:r>
              <a:rPr lang="fr-BE" dirty="0"/>
              <a:t> </a:t>
            </a:r>
            <a:r>
              <a:rPr lang="fr-BE" dirty="0" err="1"/>
              <a:t>Selection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24F532-CCE8-4FEA-A718-A51EDC467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4906"/>
            <a:ext cx="8515350" cy="4932058"/>
          </a:xfrm>
        </p:spPr>
        <p:txBody>
          <a:bodyPr/>
          <a:lstStyle/>
          <a:p>
            <a:r>
              <a:rPr lang="fr-BE" dirty="0" err="1"/>
              <a:t>Random</a:t>
            </a:r>
            <a:r>
              <a:rPr lang="fr-BE" dirty="0"/>
              <a:t> Forest Classifier: </a:t>
            </a:r>
            <a:r>
              <a:rPr lang="fr-BE" sz="2400" dirty="0" err="1"/>
              <a:t>Feature</a:t>
            </a:r>
            <a:r>
              <a:rPr lang="fr-BE" sz="2400" dirty="0"/>
              <a:t> </a:t>
            </a:r>
            <a:r>
              <a:rPr lang="fr-BE" sz="2400" dirty="0" err="1"/>
              <a:t>Selection</a:t>
            </a:r>
            <a:endParaRPr lang="fr-BE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BE9986-B69A-45A9-A640-D02C02EA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16</a:t>
            </a:fld>
            <a:endParaRPr lang="fr-BE"/>
          </a:p>
        </p:txBody>
      </p:sp>
      <p:sp>
        <p:nvSpPr>
          <p:cNvPr id="5" name="AutoShape 2" descr="https://www.overleaf.com/project/5ca37dcc1ca23347505de39c/file/5ca37dcc1ca23347505de39e">
            <a:extLst>
              <a:ext uri="{FF2B5EF4-FFF2-40B4-BE49-F238E27FC236}">
                <a16:creationId xmlns:a16="http://schemas.microsoft.com/office/drawing/2014/main" id="{D613A28E-72A4-4C1B-8C20-8CBB4780E7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256622" cy="225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sp>
        <p:nvSpPr>
          <p:cNvPr id="6" name="AutoShape 4" descr="https://www.overleaf.com/project/5ca37dcc1ca23347505de39c/file/5ca37dcc1ca23347505de39f">
            <a:extLst>
              <a:ext uri="{FF2B5EF4-FFF2-40B4-BE49-F238E27FC236}">
                <a16:creationId xmlns:a16="http://schemas.microsoft.com/office/drawing/2014/main" id="{3A918967-9946-4B7D-A840-E3AF23BA73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4" name="Image 13" descr="Une image contenant musique&#10;&#10;Description générée automatiquement">
            <a:extLst>
              <a:ext uri="{FF2B5EF4-FFF2-40B4-BE49-F238E27FC236}">
                <a16:creationId xmlns:a16="http://schemas.microsoft.com/office/drawing/2014/main" id="{B1E54575-C137-4097-A0D4-2AE0B082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484" y="1677956"/>
            <a:ext cx="11182120" cy="233795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F7320F2-A8A9-483C-A081-A28B279D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316" y="4340645"/>
            <a:ext cx="11071952" cy="20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F68B0-7D02-4071-AFF5-278BBA88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Clustering </a:t>
            </a:r>
            <a:r>
              <a:rPr lang="fr-BE" dirty="0" err="1"/>
              <a:t>Interpretation</a:t>
            </a:r>
            <a:endParaRPr lang="fr-BE" dirty="0"/>
          </a:p>
        </p:txBody>
      </p:sp>
      <p:pic>
        <p:nvPicPr>
          <p:cNvPr id="6" name="Espace réservé du contenu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77E509D-6557-4E41-9ED2-A480706FE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49" y="3922111"/>
            <a:ext cx="2744793" cy="243424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39D54F-5801-42F6-9AD8-66331A06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17</a:t>
            </a:fld>
            <a:endParaRPr lang="fr-BE"/>
          </a:p>
        </p:txBody>
      </p:sp>
      <p:pic>
        <p:nvPicPr>
          <p:cNvPr id="9" name="Image 8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F957DC-22BC-4DC8-ABA6-B6B7D0B09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73" y="1244989"/>
            <a:ext cx="3069464" cy="2552241"/>
          </a:xfrm>
          <a:prstGeom prst="rect">
            <a:avLst/>
          </a:prstGeom>
        </p:spPr>
      </p:pic>
      <p:pic>
        <p:nvPicPr>
          <p:cNvPr id="10" name="Image 9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6F346EB-B740-400B-AD30-9D125DB30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91" y="1234619"/>
            <a:ext cx="2923710" cy="2518473"/>
          </a:xfrm>
          <a:prstGeom prst="rect">
            <a:avLst/>
          </a:prstGeom>
        </p:spPr>
      </p:pic>
      <p:pic>
        <p:nvPicPr>
          <p:cNvPr id="15" name="Image 1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D014C9C-D40F-4492-A0AE-9A24E5739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27" y="3976619"/>
            <a:ext cx="2782670" cy="2364393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4E7038FD-0C95-4CD3-8734-8B41F823DE7C}"/>
              </a:ext>
            </a:extLst>
          </p:cNvPr>
          <p:cNvSpPr txBox="1">
            <a:spLocks/>
          </p:cNvSpPr>
          <p:nvPr/>
        </p:nvSpPr>
        <p:spPr>
          <a:xfrm>
            <a:off x="0" y="1274097"/>
            <a:ext cx="7886700" cy="470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68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/>
              <a:t>Label:</a:t>
            </a:r>
          </a:p>
          <a:p>
            <a:pPr lvl="1"/>
            <a:r>
              <a:rPr lang="fr-BE" dirty="0"/>
              <a:t>Clusters index</a:t>
            </a:r>
          </a:p>
          <a:p>
            <a:pPr marL="0" indent="0">
              <a:buNone/>
            </a:pPr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Label: </a:t>
            </a:r>
          </a:p>
          <a:p>
            <a:pPr lvl="1"/>
            <a:r>
              <a:rPr lang="fr-BE" dirty="0" err="1"/>
              <a:t>Average</a:t>
            </a:r>
            <a:r>
              <a:rPr lang="fr-BE" dirty="0"/>
              <a:t> values of CH4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187618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E2B3A1-97A3-42F4-9C64-6BDBB345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Clustering </a:t>
            </a:r>
            <a:r>
              <a:rPr lang="fr-BE" dirty="0" err="1"/>
              <a:t>Interpretation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701B70-7D44-45F7-85C2-D5DE49AB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18</a:t>
            </a:fld>
            <a:endParaRPr lang="fr-BE"/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6AF1F1B-5352-4B72-AE06-70C7E26A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73" y="1244989"/>
            <a:ext cx="3069464" cy="2552241"/>
          </a:xfrm>
          <a:prstGeom prst="rect">
            <a:avLst/>
          </a:prstGeom>
        </p:spPr>
      </p:pic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B497AD4-2CBE-4F89-B535-65C56757C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91" y="1234619"/>
            <a:ext cx="2923710" cy="2518473"/>
          </a:xfrm>
          <a:prstGeom prst="rect">
            <a:avLst/>
          </a:prstGeom>
        </p:spPr>
      </p:pic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82DC9E-1072-4BE8-83EF-A5C653C41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09" y="3808247"/>
            <a:ext cx="3069464" cy="2557887"/>
          </a:xfrm>
          <a:prstGeom prst="rect">
            <a:avLst/>
          </a:pr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E71D7F-34E2-4BD6-8CF6-9701A52FB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73" y="3894642"/>
            <a:ext cx="2952571" cy="2460476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2EF67E9-BF34-4A8E-830D-3AABEB9938A3}"/>
              </a:ext>
            </a:extLst>
          </p:cNvPr>
          <p:cNvSpPr txBox="1">
            <a:spLocks/>
          </p:cNvSpPr>
          <p:nvPr/>
        </p:nvSpPr>
        <p:spPr>
          <a:xfrm>
            <a:off x="0" y="1244907"/>
            <a:ext cx="7886700" cy="473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68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/>
              <a:t>Label:</a:t>
            </a:r>
          </a:p>
          <a:p>
            <a:pPr lvl="1"/>
            <a:r>
              <a:rPr lang="fr-BE" dirty="0"/>
              <a:t>Clusters index</a:t>
            </a:r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r>
              <a:rPr lang="fr-BE" dirty="0"/>
              <a:t>Label: </a:t>
            </a:r>
          </a:p>
          <a:p>
            <a:pPr lvl="1"/>
            <a:r>
              <a:rPr lang="fr-BE" dirty="0" err="1"/>
              <a:t>Average</a:t>
            </a:r>
            <a:r>
              <a:rPr lang="fr-BE" dirty="0"/>
              <a:t> values of H2O</a:t>
            </a:r>
          </a:p>
        </p:txBody>
      </p:sp>
    </p:spTree>
    <p:extLst>
      <p:ext uri="{BB962C8B-B14F-4D97-AF65-F5344CB8AC3E}">
        <p14:creationId xmlns:p14="http://schemas.microsoft.com/office/powerpoint/2010/main" val="309809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5AECD-E03F-47AF-983C-21946423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Clustering </a:t>
            </a:r>
            <a:r>
              <a:rPr lang="fr-BE" dirty="0" err="1"/>
              <a:t>Interpretation</a:t>
            </a:r>
            <a:endParaRPr lang="fr-BE" dirty="0"/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965B714-293D-4CE9-9FCD-E7BCEA635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66062"/>
            <a:ext cx="9143999" cy="212587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54346E-1901-498F-AA4A-85A4F798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19</a:t>
            </a:fld>
            <a:endParaRPr lang="fr-BE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41B54D-9421-4EA9-83AF-D6AD8084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4882"/>
            <a:ext cx="9143999" cy="185045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EAB760D-DE73-4928-B62C-AB3A9C72FAD9}"/>
              </a:ext>
            </a:extLst>
          </p:cNvPr>
          <p:cNvSpPr txBox="1">
            <a:spLocks/>
          </p:cNvSpPr>
          <p:nvPr/>
        </p:nvSpPr>
        <p:spPr>
          <a:xfrm>
            <a:off x="0" y="1274097"/>
            <a:ext cx="7886700" cy="470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68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3B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/>
              <a:t>3 zones have been </a:t>
            </a:r>
            <a:r>
              <a:rPr lang="fr-BE" dirty="0" err="1"/>
              <a:t>identified</a:t>
            </a:r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3581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6E14C-CB66-4F93-975E-BEFF9069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0835DB-920D-4B57-A815-1C4AFD020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Introduction 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Machine Learning Fundamentals</a:t>
            </a:r>
          </a:p>
          <a:p>
            <a:pPr marL="355600" indent="-355600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Case Study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Dimensionality Reduction 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Clustering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Feature Selection 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Clustering Interpretation</a:t>
            </a:r>
          </a:p>
          <a:p>
            <a:pPr marL="355600" indent="-355600" algn="l">
              <a:buClr>
                <a:srgbClr val="005090"/>
              </a:buClr>
              <a:buFont typeface="+mj-lt"/>
              <a:buAutoNum type="arabicPeriod"/>
            </a:pPr>
            <a:r>
              <a:rPr lang="en-US" sz="2000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6F281A-B259-480B-A858-9D2C9F5B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75366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0152E-EB49-490A-B111-F6669ECDF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367DD9-E37F-495D-83C6-1FA116C4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1008"/>
            <a:ext cx="8515350" cy="4865956"/>
          </a:xfrm>
        </p:spPr>
        <p:txBody>
          <a:bodyPr>
            <a:normAutofit/>
          </a:bodyPr>
          <a:lstStyle/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Review of Machine Learning techniques 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such as Dimensionality Reduction and Clustering</a:t>
            </a:r>
          </a:p>
          <a:p>
            <a:pPr marL="939800" lvl="2" indent="0">
              <a:buNone/>
            </a:pPr>
            <a:endParaRPr lang="fr-BE" sz="16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Influence of Feature Scaling methods 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on PCA and Autoencoders performance</a:t>
            </a:r>
          </a:p>
          <a:p>
            <a:pPr marL="939800" lvl="2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Effect of the equivalence ratio on 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the clustering formulation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 of Random Forest classifier to identify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the most important features</a:t>
            </a:r>
          </a:p>
          <a:p>
            <a:pPr marL="939800" lvl="2" indent="0">
              <a:buNone/>
            </a:pPr>
            <a:endParaRPr lang="fr-BE" sz="1600" dirty="0">
              <a:solidFill>
                <a:schemeClr val="tx1"/>
              </a:solidFill>
            </a:endParaRPr>
          </a:p>
          <a:p>
            <a:pPr lvl="1"/>
            <a:r>
              <a:rPr lang="fr-BE" dirty="0">
                <a:solidFill>
                  <a:schemeClr val="tx1"/>
                </a:solidFill>
              </a:rPr>
              <a:t>Identification of  3 </a:t>
            </a:r>
            <a:r>
              <a:rPr lang="fr-BE" dirty="0" err="1">
                <a:solidFill>
                  <a:schemeClr val="tx1"/>
                </a:solidFill>
              </a:rPr>
              <a:t>different</a:t>
            </a:r>
            <a:r>
              <a:rPr lang="fr-BE" dirty="0">
                <a:solidFill>
                  <a:schemeClr val="tx1"/>
                </a:solidFill>
              </a:rPr>
              <a:t> zones:</a:t>
            </a:r>
          </a:p>
          <a:p>
            <a:pPr marL="939800" lvl="2" indent="0">
              <a:buNone/>
            </a:pPr>
            <a:r>
              <a:rPr lang="fr-BE" sz="1600" dirty="0" err="1">
                <a:solidFill>
                  <a:schemeClr val="tx1"/>
                </a:solidFill>
              </a:rPr>
              <a:t>Preheating</a:t>
            </a:r>
            <a:r>
              <a:rPr lang="fr-BE" sz="1600" dirty="0">
                <a:solidFill>
                  <a:schemeClr val="tx1"/>
                </a:solidFill>
              </a:rPr>
              <a:t>, </a:t>
            </a:r>
            <a:r>
              <a:rPr lang="fr-BE" sz="1600" dirty="0" err="1">
                <a:solidFill>
                  <a:schemeClr val="tx1"/>
                </a:solidFill>
              </a:rPr>
              <a:t>Reaction</a:t>
            </a:r>
            <a:r>
              <a:rPr lang="fr-BE" sz="1600" dirty="0">
                <a:solidFill>
                  <a:schemeClr val="tx1"/>
                </a:solidFill>
              </a:rPr>
              <a:t> and Post-Combustion zone</a:t>
            </a:r>
          </a:p>
          <a:p>
            <a:pPr lvl="2"/>
            <a:endParaRPr lang="fr-BE" sz="1600" dirty="0"/>
          </a:p>
          <a:p>
            <a:pPr marL="457200" lvl="1" indent="0">
              <a:buNone/>
            </a:pPr>
            <a:endParaRPr lang="fr-BE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289160-058B-4C17-9003-4A6919E2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3119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A2CF51-3107-4A48-AC1B-5156C533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C09E47-233D-445B-86AF-5753E127E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  <a:p>
            <a:endParaRPr lang="fr-BE" dirty="0"/>
          </a:p>
          <a:p>
            <a:pPr marL="0" indent="0">
              <a:buNone/>
            </a:pPr>
            <a:r>
              <a:rPr lang="fr-BE" dirty="0"/>
              <a:t>	</a:t>
            </a:r>
          </a:p>
          <a:p>
            <a:pPr marL="0" indent="0" algn="ctr">
              <a:buNone/>
            </a:pPr>
            <a:r>
              <a:rPr lang="en-US" dirty="0"/>
              <a:t>Thank you for your attention!</a:t>
            </a: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DD6283-FD6C-41D0-AE18-A84EB6D9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694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D7EC3D-012A-4E51-97B1-C5DAD45E2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9F44F2-9A1F-4B58-98A6-A1981423D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718630"/>
            <a:ext cx="8515350" cy="4458333"/>
          </a:xfrm>
        </p:spPr>
        <p:txBody>
          <a:bodyPr>
            <a:normAutofit/>
          </a:bodyPr>
          <a:lstStyle/>
          <a:p>
            <a:r>
              <a:rPr lang="en-US" sz="1600" dirty="0"/>
              <a:t>Computing power capabilities</a:t>
            </a:r>
          </a:p>
          <a:p>
            <a:endParaRPr lang="en-US" sz="1600" dirty="0"/>
          </a:p>
          <a:p>
            <a:r>
              <a:rPr lang="fr-BE" sz="1600" dirty="0"/>
              <a:t>Data explosion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fr-BE" sz="1600" dirty="0" err="1"/>
              <a:t>Conventional</a:t>
            </a:r>
            <a:r>
              <a:rPr lang="fr-BE" sz="1600" dirty="0"/>
              <a:t> </a:t>
            </a:r>
            <a:r>
              <a:rPr lang="en-US" sz="1600" dirty="0"/>
              <a:t>techniques are limited.</a:t>
            </a:r>
          </a:p>
          <a:p>
            <a:endParaRPr lang="en-US" sz="1600" dirty="0"/>
          </a:p>
          <a:p>
            <a:r>
              <a:rPr lang="en-US" sz="1600" dirty="0"/>
              <a:t>Identify patterns, make decisions, extract useful information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New field of science to tackle data</a:t>
            </a:r>
          </a:p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7D89D1-EA08-435F-A223-505C6EFE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7089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A3CF0-12F8-4A54-8AD0-65B9B1F2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rgbClr val="005090"/>
              </a:buClr>
            </a:pPr>
            <a:r>
              <a:rPr lang="en-US" sz="2800" dirty="0"/>
              <a:t>Machine Learning Fundamentals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E6EB6-C71D-4CAE-9AF2-50533F8D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1" y="1300910"/>
            <a:ext cx="7886700" cy="4945654"/>
          </a:xfrm>
        </p:spPr>
        <p:txBody>
          <a:bodyPr>
            <a:normAutofit/>
          </a:bodyPr>
          <a:lstStyle/>
          <a:p>
            <a:r>
              <a:rPr lang="en-US" sz="2400" dirty="0"/>
              <a:t>What</a:t>
            </a:r>
            <a:r>
              <a:rPr lang="en-US" sz="2600" dirty="0"/>
              <a:t> is Machine Learning (ML)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ML is subset of AI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ML is inferring knowledge from data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"</a:t>
            </a:r>
            <a:r>
              <a:rPr lang="en-US" b="1" dirty="0"/>
              <a:t>Field of study that gives computers</a:t>
            </a:r>
          </a:p>
          <a:p>
            <a:pPr marL="457200" lvl="1" indent="0">
              <a:buNone/>
            </a:pPr>
            <a:r>
              <a:rPr lang="en-US" b="1" dirty="0"/>
              <a:t> 	the ability to learn without being </a:t>
            </a:r>
          </a:p>
          <a:p>
            <a:pPr marL="457200" lvl="1" indent="0">
              <a:buNone/>
            </a:pPr>
            <a:r>
              <a:rPr lang="en-US" b="1" dirty="0"/>
              <a:t>	explicitly programmed</a:t>
            </a:r>
            <a:r>
              <a:rPr lang="en-US" dirty="0"/>
              <a:t>" </a:t>
            </a:r>
          </a:p>
          <a:p>
            <a:pPr marL="457200" lvl="1" indent="0">
              <a:buNone/>
            </a:pPr>
            <a:r>
              <a:rPr lang="en-US" dirty="0"/>
              <a:t>       	By Arthur Samuel</a:t>
            </a:r>
          </a:p>
          <a:p>
            <a:r>
              <a:rPr lang="en-US" sz="2400" dirty="0"/>
              <a:t>Types of ML</a:t>
            </a:r>
          </a:p>
          <a:p>
            <a:r>
              <a:rPr lang="en-US" sz="2400" dirty="0"/>
              <a:t>Application: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Image Recognition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Recommender Systems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Transport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617AF3-01B5-42AE-A9CF-0514F7A5E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4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1AD900-0AD3-4D6F-9488-81794416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08" y="1300911"/>
            <a:ext cx="4149450" cy="2975060"/>
          </a:xfrm>
          <a:prstGeom prst="rect">
            <a:avLst/>
          </a:prstGeom>
        </p:spPr>
      </p:pic>
      <p:pic>
        <p:nvPicPr>
          <p:cNvPr id="6" name="Image 5" descr="Une image contenant carte de visite, texte&#10;&#10;Description générée automatiquement">
            <a:extLst>
              <a:ext uri="{FF2B5EF4-FFF2-40B4-BE49-F238E27FC236}">
                <a16:creationId xmlns:a16="http://schemas.microsoft.com/office/drawing/2014/main" id="{3AA8F059-9D0B-4808-9B60-614681F2D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65" y="4231481"/>
            <a:ext cx="4700294" cy="212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7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6795DE-4282-4F91-AFBB-282D1CA9E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Fundamentals: Supervised Learning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A014A9-7306-474A-ACA6-9A66B7A7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077"/>
            <a:ext cx="8515350" cy="4704563"/>
          </a:xfrm>
        </p:spPr>
        <p:txBody>
          <a:bodyPr/>
          <a:lstStyle/>
          <a:p>
            <a:r>
              <a:rPr lang="fr-BE" dirty="0" err="1"/>
              <a:t>Supervised</a:t>
            </a:r>
            <a:r>
              <a:rPr lang="fr-BE" dirty="0"/>
              <a:t> Learning: </a:t>
            </a:r>
            <a:r>
              <a:rPr lang="fr-BE" sz="2000" dirty="0" err="1"/>
              <a:t>Prediction</a:t>
            </a:r>
            <a:r>
              <a:rPr lang="fr-BE" sz="2000" dirty="0"/>
              <a:t> of </a:t>
            </a:r>
            <a:r>
              <a:rPr lang="fr-BE" sz="2000" dirty="0" err="1"/>
              <a:t>Labeled</a:t>
            </a:r>
            <a:r>
              <a:rPr lang="fr-BE" sz="2000" dirty="0"/>
              <a:t> Data</a:t>
            </a:r>
          </a:p>
          <a:p>
            <a:pPr marL="457200" lvl="1" indent="0">
              <a:buNone/>
            </a:pPr>
            <a:endParaRPr lang="fr-BE" dirty="0"/>
          </a:p>
          <a:p>
            <a:pPr lvl="1"/>
            <a:r>
              <a:rPr lang="fr-BE" dirty="0"/>
              <a:t>Types</a:t>
            </a:r>
          </a:p>
          <a:p>
            <a:pPr lvl="2"/>
            <a:r>
              <a:rPr lang="fr-BE" dirty="0" err="1"/>
              <a:t>Regression</a:t>
            </a:r>
            <a:endParaRPr lang="fr-BE" dirty="0"/>
          </a:p>
          <a:p>
            <a:pPr lvl="3"/>
            <a:endParaRPr lang="fr-BE" dirty="0"/>
          </a:p>
          <a:p>
            <a:pPr lvl="2"/>
            <a:r>
              <a:rPr lang="fr-BE" dirty="0"/>
              <a:t>Classification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6B011D-3442-4701-9E91-8B7242435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5</a:t>
            </a:fld>
            <a:endParaRPr lang="fr-BE"/>
          </a:p>
        </p:txBody>
      </p:sp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EEEA62EF-5636-4EA9-B97C-F7B46AA13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4718"/>
            <a:ext cx="4571999" cy="2621633"/>
          </a:xfrm>
          <a:prstGeom prst="rect">
            <a:avLst/>
          </a:prstGeom>
        </p:spPr>
      </p:pic>
      <p:pic>
        <p:nvPicPr>
          <p:cNvPr id="13" name="Image 12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39103D6B-D553-4368-B8C6-F9CA2AFD1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43" y="3734718"/>
            <a:ext cx="4287156" cy="26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7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E9104-6984-4B21-A755-BD1CA8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Machine Learning Fundamentals:</a:t>
            </a:r>
            <a:br>
              <a:rPr lang="en-US" sz="2800" dirty="0"/>
            </a:br>
            <a:r>
              <a:rPr lang="en-US" sz="2800" dirty="0"/>
              <a:t>Unsupervised Learning: </a:t>
            </a:r>
            <a:r>
              <a:rPr lang="en-US" sz="2700" dirty="0"/>
              <a:t>Data Reduction</a:t>
            </a:r>
            <a:endParaRPr lang="fr-BE" sz="2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9C5DE3-A645-4CF9-87A6-B86AB267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17482"/>
            <a:ext cx="7886700" cy="4704563"/>
          </a:xfrm>
        </p:spPr>
        <p:txBody>
          <a:bodyPr>
            <a:normAutofit/>
          </a:bodyPr>
          <a:lstStyle/>
          <a:p>
            <a:r>
              <a:rPr lang="fr-BE" dirty="0"/>
              <a:t>PCA: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Eigenvectors and </a:t>
            </a:r>
            <a:r>
              <a:rPr lang="fr-BE" dirty="0" err="1">
                <a:solidFill>
                  <a:schemeClr val="tx1"/>
                </a:solidFill>
              </a:rPr>
              <a:t>eigenvalues</a:t>
            </a:r>
            <a:endParaRPr lang="fr-BE" dirty="0">
              <a:solidFill>
                <a:schemeClr val="tx1"/>
              </a:solidFill>
            </a:endParaRP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of the covariance matrix</a:t>
            </a:r>
            <a:endParaRPr lang="fr-BE" sz="16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Directions of the principal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components</a:t>
            </a:r>
            <a:endParaRPr lang="fr-BE" sz="1600" dirty="0">
              <a:solidFill>
                <a:schemeClr val="tx1"/>
              </a:solidFill>
            </a:endParaRPr>
          </a:p>
          <a:p>
            <a:pPr lvl="1"/>
            <a:r>
              <a:rPr lang="fr-BE" dirty="0">
                <a:solidFill>
                  <a:schemeClr val="tx1"/>
                </a:solidFill>
              </a:rPr>
              <a:t>Sort the </a:t>
            </a:r>
            <a:r>
              <a:rPr lang="fr-BE" dirty="0" err="1">
                <a:solidFill>
                  <a:schemeClr val="tx1"/>
                </a:solidFill>
              </a:rPr>
              <a:t>eigenvalues</a:t>
            </a:r>
            <a:endParaRPr lang="fr-BE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Project the data set in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 the new representation.</a:t>
            </a:r>
            <a:endParaRPr lang="fr-BE" sz="1600" dirty="0">
              <a:solidFill>
                <a:schemeClr val="tx1"/>
              </a:solidFill>
            </a:endParaRPr>
          </a:p>
          <a:p>
            <a:r>
              <a:rPr lang="fr-BE" dirty="0" err="1"/>
              <a:t>Autoencoders</a:t>
            </a:r>
            <a:r>
              <a:rPr lang="fr-BE" dirty="0"/>
              <a:t>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two parts: encoder and decoder</a:t>
            </a:r>
            <a:endParaRPr lang="fr-BE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output  wanted to be as close as</a:t>
            </a:r>
          </a:p>
          <a:p>
            <a:pPr marL="939800" lvl="2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the original </a:t>
            </a:r>
            <a:r>
              <a:rPr lang="fr-BE" sz="1600" dirty="0">
                <a:solidFill>
                  <a:schemeClr val="tx1"/>
                </a:solidFill>
              </a:rPr>
              <a:t>input</a:t>
            </a:r>
            <a:endParaRPr lang="fr-BE" dirty="0"/>
          </a:p>
          <a:p>
            <a:r>
              <a:rPr lang="fr-BE" dirty="0"/>
              <a:t>PCA vs </a:t>
            </a:r>
            <a:r>
              <a:rPr lang="fr-BE" dirty="0" err="1"/>
              <a:t>Autoencoders</a:t>
            </a:r>
            <a:endParaRPr lang="fr-BE" dirty="0"/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Linear</a:t>
            </a:r>
            <a:r>
              <a:rPr lang="fr-BE" dirty="0">
                <a:solidFill>
                  <a:schemeClr val="tx1"/>
                </a:solidFill>
              </a:rPr>
              <a:t> vs </a:t>
            </a:r>
            <a:r>
              <a:rPr lang="fr-BE" dirty="0" err="1">
                <a:solidFill>
                  <a:schemeClr val="tx1"/>
                </a:solidFill>
              </a:rPr>
              <a:t>Nonlinear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E4BF50-A52D-4833-8C34-23C9EC16F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6</a:t>
            </a:fld>
            <a:endParaRPr lang="fr-BE"/>
          </a:p>
        </p:txBody>
      </p:sp>
      <p:pic>
        <p:nvPicPr>
          <p:cNvPr id="5" name="Espace réservé du contenu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E5F886B5-54DF-4978-B46A-5C4DD9E87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00" y="1240168"/>
            <a:ext cx="5420299" cy="1612991"/>
          </a:xfrm>
          <a:prstGeom prst="rect">
            <a:avLst/>
          </a:prstGeom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D2A029C-9DC1-4AB4-9F77-0213DE935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04" y="3187467"/>
            <a:ext cx="5288096" cy="1381326"/>
          </a:xfrm>
          <a:prstGeom prst="rect">
            <a:avLst/>
          </a:prstGeom>
        </p:spPr>
      </p:pic>
      <p:pic>
        <p:nvPicPr>
          <p:cNvPr id="7" name="Image 6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F848C36-D977-4BA1-84F8-ED9A0077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771" y="4531804"/>
            <a:ext cx="3415227" cy="18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6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79932-B90E-41FD-A9E6-39826FDF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Machine Learning Fundamentals: Unsupervised Learning: </a:t>
            </a:r>
            <a:r>
              <a:rPr lang="en-US" sz="2400" dirty="0"/>
              <a:t>Clustering</a:t>
            </a:r>
            <a:r>
              <a:rPr lang="en-US" sz="2800" dirty="0"/>
              <a:t> </a:t>
            </a:r>
            <a:endParaRPr lang="fr-BE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E035EA-87E1-4035-850D-0ACDF38B2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8196"/>
            <a:ext cx="7886700" cy="4704563"/>
          </a:xfrm>
        </p:spPr>
        <p:txBody>
          <a:bodyPr/>
          <a:lstStyle/>
          <a:p>
            <a:r>
              <a:rPr lang="fr-BE" sz="2400" dirty="0"/>
              <a:t>Clustering: </a:t>
            </a:r>
          </a:p>
          <a:p>
            <a:pPr lvl="1"/>
            <a:r>
              <a:rPr lang="fr-BE" sz="1400" dirty="0" err="1">
                <a:solidFill>
                  <a:schemeClr val="tx1"/>
                </a:solidFill>
              </a:rPr>
              <a:t>Dividing</a:t>
            </a:r>
            <a:r>
              <a:rPr lang="fr-BE" sz="1400" dirty="0">
                <a:solidFill>
                  <a:schemeClr val="tx1"/>
                </a:solidFill>
              </a:rPr>
              <a:t> data </a:t>
            </a:r>
            <a:r>
              <a:rPr lang="fr-BE" sz="1400" dirty="0" err="1">
                <a:solidFill>
                  <a:schemeClr val="tx1"/>
                </a:solidFill>
              </a:rPr>
              <a:t>into</a:t>
            </a:r>
            <a:r>
              <a:rPr lang="fr-BE" sz="1400" dirty="0">
                <a:solidFill>
                  <a:schemeClr val="tx1"/>
                </a:solidFill>
              </a:rPr>
              <a:t> Clusters</a:t>
            </a:r>
          </a:p>
          <a:p>
            <a:r>
              <a:rPr lang="fr-BE" sz="2400" dirty="0"/>
              <a:t>K-</a:t>
            </a:r>
            <a:r>
              <a:rPr lang="fr-BE" sz="2400" dirty="0" err="1"/>
              <a:t>Means</a:t>
            </a:r>
            <a:r>
              <a:rPr lang="fr-BE" sz="2400" dirty="0"/>
              <a:t>: </a:t>
            </a:r>
          </a:p>
          <a:p>
            <a:pPr lvl="1"/>
            <a:r>
              <a:rPr lang="fr-BE" sz="1400" dirty="0">
                <a:solidFill>
                  <a:schemeClr val="tx1"/>
                </a:solidFill>
              </a:rPr>
              <a:t>Euclidien distance</a:t>
            </a:r>
          </a:p>
          <a:p>
            <a:r>
              <a:rPr lang="fr-BE" sz="2400" dirty="0"/>
              <a:t>Local PCA:</a:t>
            </a:r>
          </a:p>
          <a:p>
            <a:pPr lvl="1"/>
            <a:r>
              <a:rPr lang="fr-BE" sz="1400" dirty="0">
                <a:solidFill>
                  <a:schemeClr val="tx1"/>
                </a:solidFill>
              </a:rPr>
              <a:t>Orthogonal distance</a:t>
            </a:r>
          </a:p>
          <a:p>
            <a:pPr marL="457200" lvl="1" indent="0">
              <a:buNone/>
            </a:pPr>
            <a:endParaRPr lang="fr-BE" dirty="0"/>
          </a:p>
          <a:p>
            <a:endParaRPr lang="fr-BE" dirty="0"/>
          </a:p>
          <a:p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842F81-7E97-48A2-8C75-1097DA34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7</a:t>
            </a:fld>
            <a:endParaRPr lang="fr-BE"/>
          </a:p>
        </p:txBody>
      </p:sp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5E6DF0-4AD3-4E76-85D5-AF5F50E58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682169" cy="2927352"/>
          </a:xfrm>
          <a:prstGeom prst="rect">
            <a:avLst/>
          </a:prstGeom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A6D4987-04A6-44F5-A414-7441EE094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69" y="2082188"/>
            <a:ext cx="4461831" cy="4274165"/>
          </a:xfrm>
          <a:prstGeom prst="rect">
            <a:avLst/>
          </a:prstGeom>
        </p:spPr>
      </p:pic>
      <p:pic>
        <p:nvPicPr>
          <p:cNvPr id="7" name="Image 6" descr="Une image contenant clipart, texte&#10;&#10;Description générée automatiquement">
            <a:extLst>
              <a:ext uri="{FF2B5EF4-FFF2-40B4-BE49-F238E27FC236}">
                <a16:creationId xmlns:a16="http://schemas.microsoft.com/office/drawing/2014/main" id="{CC3CD84D-2E52-44A2-A123-0CEC016D4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54" y="1285938"/>
            <a:ext cx="2688116" cy="22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7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B35C9-9B69-4C6B-B4F3-76F993EC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Feature</a:t>
            </a:r>
            <a:r>
              <a:rPr lang="fr-BE" dirty="0"/>
              <a:t> </a:t>
            </a:r>
            <a:r>
              <a:rPr lang="fr-BE" dirty="0" err="1"/>
              <a:t>Scaling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C08462-3A10-492A-A03D-7FBEE1F91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3727"/>
            <a:ext cx="7886700" cy="4704563"/>
          </a:xfrm>
        </p:spPr>
        <p:txBody>
          <a:bodyPr/>
          <a:lstStyle/>
          <a:p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scaling</a:t>
            </a:r>
            <a:r>
              <a:rPr lang="fr-BE" dirty="0"/>
              <a:t> </a:t>
            </a:r>
            <a:r>
              <a:rPr lang="fr-BE" dirty="0" err="1"/>
              <a:t>methods</a:t>
            </a:r>
            <a:endParaRPr lang="fr-BE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fr-BE" dirty="0"/>
          </a:p>
          <a:p>
            <a:endParaRPr lang="fr-BE" dirty="0"/>
          </a:p>
          <a:p>
            <a:endParaRPr lang="fr-BE" dirty="0"/>
          </a:p>
          <a:p>
            <a:pPr marL="0" indent="0">
              <a:buNone/>
            </a:pPr>
            <a:endParaRPr lang="fr-BE" dirty="0"/>
          </a:p>
          <a:p>
            <a:pPr lvl="1"/>
            <a:endParaRPr lang="fr-BE" dirty="0"/>
          </a:p>
          <a:p>
            <a:pPr marL="457200" lvl="1" indent="0">
              <a:buNone/>
            </a:pPr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FB6ADC-0324-4BC0-87B9-EBAEF58C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8</a:t>
            </a:fld>
            <a:endParaRPr lang="fr-BE"/>
          </a:p>
        </p:txBody>
      </p:sp>
      <p:pic>
        <p:nvPicPr>
          <p:cNvPr id="9" name="Image 8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59317915-EB18-4111-9FC6-4F20A3A11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43" y="1719748"/>
            <a:ext cx="1872867" cy="1327682"/>
          </a:xfrm>
          <a:prstGeom prst="rect">
            <a:avLst/>
          </a:prstGeom>
        </p:spPr>
      </p:pic>
      <p:pic>
        <p:nvPicPr>
          <p:cNvPr id="11" name="Image 10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31A6FD4B-D64E-4DA3-861B-F31488EF2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10" y="1461383"/>
            <a:ext cx="4053690" cy="1769592"/>
          </a:xfrm>
          <a:prstGeom prst="rect">
            <a:avLst/>
          </a:prstGeom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F430CDD-A44D-4F26-8E93-B1B16FDFB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365"/>
            <a:ext cx="9221118" cy="32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B6338-D738-4B03-A26F-D5AFA6EE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Case </a:t>
            </a:r>
            <a:r>
              <a:rPr lang="fr-BE" dirty="0" err="1"/>
              <a:t>Study</a:t>
            </a:r>
            <a:r>
              <a:rPr lang="fr-BE" dirty="0"/>
              <a:t>: Combustion 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8118A6-CF44-430B-8CE0-91E44500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2421"/>
            <a:ext cx="7886700" cy="4704563"/>
          </a:xfrm>
        </p:spPr>
        <p:txBody>
          <a:bodyPr/>
          <a:lstStyle/>
          <a:p>
            <a:r>
              <a:rPr lang="fr-BE" dirty="0"/>
              <a:t>Simulation: </a:t>
            </a:r>
            <a:r>
              <a:rPr lang="fr-BE" sz="2000" dirty="0"/>
              <a:t>Combustion Data</a:t>
            </a:r>
          </a:p>
          <a:p>
            <a:pPr lvl="1"/>
            <a:r>
              <a:rPr lang="fr-BE" dirty="0" err="1">
                <a:solidFill>
                  <a:schemeClr val="tx1"/>
                </a:solidFill>
              </a:rPr>
              <a:t>Freely-propagating</a:t>
            </a:r>
            <a:r>
              <a:rPr lang="fr-BE" dirty="0">
                <a:solidFill>
                  <a:schemeClr val="tx1"/>
                </a:solidFill>
              </a:rPr>
              <a:t> </a:t>
            </a:r>
            <a:r>
              <a:rPr lang="fr-BE" dirty="0" err="1">
                <a:solidFill>
                  <a:schemeClr val="tx1"/>
                </a:solidFill>
              </a:rPr>
              <a:t>premixed</a:t>
            </a:r>
            <a:r>
              <a:rPr lang="fr-BE" dirty="0">
                <a:solidFill>
                  <a:schemeClr val="tx1"/>
                </a:solidFill>
              </a:rPr>
              <a:t> flame (FPF)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Dataset with 5600 samples and 55 dimensions.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Inlet Temperature: 300, 500, 700, 900 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Dataset with 26,000 samples and 55 dimensions</a:t>
            </a:r>
          </a:p>
          <a:p>
            <a:pPr lvl="1"/>
            <a:r>
              <a:rPr lang="fr-BE" dirty="0">
                <a:solidFill>
                  <a:schemeClr val="tx1"/>
                </a:solidFill>
              </a:rPr>
              <a:t>FPF </a:t>
            </a:r>
            <a:r>
              <a:rPr lang="en-US" dirty="0">
                <a:solidFill>
                  <a:schemeClr val="tx1"/>
                </a:solidFill>
              </a:rPr>
              <a:t>with varying inlet temperature (TFPF)</a:t>
            </a:r>
            <a:endParaRPr lang="fr-BE" dirty="0">
              <a:solidFill>
                <a:schemeClr val="tx1"/>
              </a:solidFill>
            </a:endParaRPr>
          </a:p>
          <a:p>
            <a:pPr lvl="1"/>
            <a:endParaRPr lang="fr-BE" dirty="0"/>
          </a:p>
          <a:p>
            <a:r>
              <a:rPr lang="fr-BE" dirty="0" err="1"/>
              <a:t>Methodology</a:t>
            </a:r>
            <a:endParaRPr lang="fr-BE" dirty="0"/>
          </a:p>
          <a:p>
            <a:endParaRPr lang="fr-BE" dirty="0"/>
          </a:p>
          <a:p>
            <a:pPr lvl="1"/>
            <a:endParaRPr lang="fr-BE" dirty="0"/>
          </a:p>
          <a:p>
            <a:pPr lvl="1"/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B466ED-0E20-47BD-B75A-28D37F88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E521CD6-E0B1-4118-AA83-8633E9606AC9}" type="slidenum">
              <a:rPr lang="fr-BE" smtClean="0"/>
              <a:pPr algn="r"/>
              <a:t>9</a:t>
            </a:fld>
            <a:endParaRPr lang="fr-BE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4BD8598-ACDD-4A12-BA90-7B5B6E371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49" y="1223207"/>
            <a:ext cx="3690651" cy="267442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A3955F-E482-4962-B5DF-C450814F8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6849"/>
            <a:ext cx="9143999" cy="23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24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rufa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005090"/>
      </a:accent1>
      <a:accent2>
        <a:srgbClr val="C3B600"/>
      </a:accent2>
      <a:accent3>
        <a:srgbClr val="9B9D9E"/>
      </a:accent3>
      <a:accent4>
        <a:srgbClr val="000000"/>
      </a:accent4>
      <a:accent5>
        <a:srgbClr val="9B9D9E"/>
      </a:accent5>
      <a:accent6>
        <a:srgbClr val="000000"/>
      </a:accent6>
      <a:hlink>
        <a:srgbClr val="9B9D9E"/>
      </a:hlink>
      <a:folHlink>
        <a:srgbClr val="000000"/>
      </a:folHlink>
    </a:clrScheme>
    <a:fontScheme name="Brufac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facePresentationTemplate.potx" id="{616ACEA5-1CE3-4CC2-8D11-6298428D5A03}" vid="{F22F001C-0800-43E6-8C22-94F429BBC43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33968</TotalTime>
  <Words>437</Words>
  <Application>Microsoft Office PowerPoint</Application>
  <PresentationFormat>Affichage à l'écran (4:3)</PresentationFormat>
  <Paragraphs>201</Paragraphs>
  <Slides>21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</vt:lpstr>
      <vt:lpstr>Times New Roman</vt:lpstr>
      <vt:lpstr>Thème Office</vt:lpstr>
      <vt:lpstr>Acrobat Document</vt:lpstr>
      <vt:lpstr>Machine Learning for Combustion Data Analysis</vt:lpstr>
      <vt:lpstr>Presentation Outline</vt:lpstr>
      <vt:lpstr>Introduction</vt:lpstr>
      <vt:lpstr>Machine Learning Fundamentals</vt:lpstr>
      <vt:lpstr>Machine Learning Fundamentals: Supervised Learning</vt:lpstr>
      <vt:lpstr>Machine Learning Fundamentals: Unsupervised Learning: Data Reduction</vt:lpstr>
      <vt:lpstr>Machine Learning Fundamentals: Unsupervised Learning: Clustering </vt:lpstr>
      <vt:lpstr>Feature Scaling</vt:lpstr>
      <vt:lpstr>Case Study: Combustion data</vt:lpstr>
      <vt:lpstr>Dimensionality Reduction: PCA Results</vt:lpstr>
      <vt:lpstr>Dimensionality Reduction: PCA Results</vt:lpstr>
      <vt:lpstr>Dimensionality Reduction: Autoencoders Results</vt:lpstr>
      <vt:lpstr>Dimensionality Reduction: Autoencoders Results</vt:lpstr>
      <vt:lpstr>Clustering Analysis:  Results</vt:lpstr>
      <vt:lpstr>Clustering Analysis:  Results</vt:lpstr>
      <vt:lpstr>Feature Selection</vt:lpstr>
      <vt:lpstr>Clustering Interpretation</vt:lpstr>
      <vt:lpstr>Clustering Interpretation</vt:lpstr>
      <vt:lpstr>Clustering Interpretation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Adil Amezouak</dc:creator>
  <cp:lastModifiedBy>nacer ari</cp:lastModifiedBy>
  <cp:revision>125</cp:revision>
  <dcterms:modified xsi:type="dcterms:W3CDTF">2019-09-02T08:51:25Z</dcterms:modified>
</cp:coreProperties>
</file>